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81" r:id="rId18"/>
    <p:sldId id="272" r:id="rId19"/>
    <p:sldId id="273" r:id="rId20"/>
    <p:sldId id="274" r:id="rId21"/>
    <p:sldId id="275" r:id="rId22"/>
    <p:sldId id="276" r:id="rId23"/>
    <p:sldId id="277" r:id="rId24"/>
    <p:sldId id="278" r:id="rId25"/>
    <p:sldId id="279" r:id="rId26"/>
    <p:sldId id="280" r:id="rId27"/>
  </p:sldIdLst>
  <p:sldSz cx="18288000" cy="10287000"/>
  <p:notesSz cx="6858000" cy="9144000"/>
  <p:embeddedFontLst>
    <p:embeddedFont>
      <p:font typeface="Yu Gothic Light" panose="020B0300000000000000" pitchFamily="34" charset="-128"/>
      <p:regular r:id="rId29"/>
    </p:embeddedFont>
    <p:embeddedFont>
      <p:font typeface="Canva Sans" panose="020B0604020202020204" charset="0"/>
      <p:regular r:id="rId30"/>
    </p:embeddedFont>
    <p:embeddedFont>
      <p:font typeface="Canva Sans Bold" panose="020B0604020202020204" charset="0"/>
      <p:regular r:id="rId31"/>
    </p:embeddedFont>
    <p:embeddedFont>
      <p:font typeface="Playfair Display" panose="00000500000000000000" pitchFamily="2" charset="0"/>
      <p:regular r:id="rId32"/>
      <p:bold r:id="rId33"/>
      <p:italic r:id="rId34"/>
      <p:boldItalic r:id="rId35"/>
    </p:embeddedFont>
    <p:embeddedFont>
      <p:font typeface="Public Sans" panose="020B0604020202020204" charset="0"/>
      <p:regular r:id="rId36"/>
    </p:embeddedFont>
    <p:embeddedFont>
      <p:font typeface="Public Sans 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9561" autoAdjust="0"/>
  </p:normalViewPr>
  <p:slideViewPr>
    <p:cSldViewPr>
      <p:cViewPr varScale="1">
        <p:scale>
          <a:sx n="37" d="100"/>
          <a:sy n="37" d="100"/>
        </p:scale>
        <p:origin x="129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E303CD-996B-43AA-997B-200613E05DB0}" type="datetimeFigureOut">
              <a:rPr lang="en-IN" smtClean="0"/>
              <a:t>07-11-2024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C22E4A-1339-4D2E-A7B6-4318F43A711B}" type="slidenum">
              <a:rPr lang="en-IN" smtClean="0"/>
              <a:t>‹#›</a:t>
            </a:fld>
            <a:endParaRPr lang="en-IN"/>
          </a:p>
        </p:txBody>
      </p:sp>
    </p:spTree>
    <p:extLst>
      <p:ext uri="{BB962C8B-B14F-4D97-AF65-F5344CB8AC3E}">
        <p14:creationId xmlns:p14="http://schemas.microsoft.com/office/powerpoint/2010/main" val="1653468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Peaks: Around 2015 and 2021, indicating high price </a:t>
            </a:r>
            <a:r>
              <a:rPr lang="en-US" dirty="0" err="1"/>
              <a:t>levels.Notable</a:t>
            </a:r>
            <a:r>
              <a:rPr lang="en-US" dirty="0"/>
              <a:t> Dips: Sharp declines in 2016 and 2020, likely due to economic </a:t>
            </a:r>
            <a:r>
              <a:rPr lang="en-US" dirty="0" err="1"/>
              <a:t>downturns.Recovery</a:t>
            </a:r>
            <a:r>
              <a:rPr lang="en-US" dirty="0"/>
              <a:t>: Strong rebound post-2020 dip, reaching a peak in 2022, followed by stabilization at lower levels.</a:t>
            </a:r>
            <a:endParaRPr lang="en-IN" dirty="0"/>
          </a:p>
        </p:txBody>
      </p:sp>
      <p:sp>
        <p:nvSpPr>
          <p:cNvPr id="4" name="Slide Number Placeholder 3"/>
          <p:cNvSpPr>
            <a:spLocks noGrp="1"/>
          </p:cNvSpPr>
          <p:nvPr>
            <p:ph type="sldNum" sz="quarter" idx="5"/>
          </p:nvPr>
        </p:nvSpPr>
        <p:spPr/>
        <p:txBody>
          <a:bodyPr/>
          <a:lstStyle/>
          <a:p>
            <a:fld id="{63C22E4A-1339-4D2E-A7B6-4318F43A711B}" type="slidenum">
              <a:rPr lang="en-IN" smtClean="0"/>
              <a:t>9</a:t>
            </a:fld>
            <a:endParaRPr lang="en-IN"/>
          </a:p>
        </p:txBody>
      </p:sp>
    </p:spTree>
    <p:extLst>
      <p:ext uri="{BB962C8B-B14F-4D97-AF65-F5344CB8AC3E}">
        <p14:creationId xmlns:p14="http://schemas.microsoft.com/office/powerpoint/2010/main" val="3118236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Volatile Market: The Tadawul index shows significant swings, including sharp declines and subsequent recoveries, typical of market responses to global and local economic </a:t>
            </a:r>
            <a:r>
              <a:rPr lang="en-US" dirty="0" err="1"/>
              <a:t>conditions.Recent</a:t>
            </a:r>
            <a:r>
              <a:rPr lang="en-US" dirty="0"/>
              <a:t> Performance (2024): The most recent data indicates that the index hovers around 11,800 points, showing short-term fluctuations but no major </a:t>
            </a:r>
            <a:r>
              <a:rPr lang="en-US" dirty="0" err="1"/>
              <a:t>crash.Recovery</a:t>
            </a:r>
            <a:r>
              <a:rPr lang="en-US" dirty="0"/>
              <a:t> and Growth: Since the dip around 2020, there has been a steady increase, peaking in 2022, followed by corrections but maintaining higher levels than the early 2010s.</a:t>
            </a:r>
            <a:endParaRPr lang="en-IN" dirty="0"/>
          </a:p>
        </p:txBody>
      </p:sp>
      <p:sp>
        <p:nvSpPr>
          <p:cNvPr id="4" name="Slide Number Placeholder 3"/>
          <p:cNvSpPr>
            <a:spLocks noGrp="1"/>
          </p:cNvSpPr>
          <p:nvPr>
            <p:ph type="sldNum" sz="quarter" idx="5"/>
          </p:nvPr>
        </p:nvSpPr>
        <p:spPr/>
        <p:txBody>
          <a:bodyPr/>
          <a:lstStyle/>
          <a:p>
            <a:fld id="{63C22E4A-1339-4D2E-A7B6-4318F43A711B}" type="slidenum">
              <a:rPr lang="en-IN" smtClean="0"/>
              <a:t>10</a:t>
            </a:fld>
            <a:endParaRPr lang="en-IN"/>
          </a:p>
        </p:txBody>
      </p:sp>
    </p:spTree>
    <p:extLst>
      <p:ext uri="{BB962C8B-B14F-4D97-AF65-F5344CB8AC3E}">
        <p14:creationId xmlns:p14="http://schemas.microsoft.com/office/powerpoint/2010/main" val="3844182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plot shows that there are periods of large volatility in the stock price, as evidenced by the large spikes. The plot also shows that there are periods of relative stability, as evidenced by the long periods of time where the change in stock price is relatively small</a:t>
            </a:r>
            <a:endParaRPr lang="en-IN" dirty="0"/>
          </a:p>
        </p:txBody>
      </p:sp>
      <p:sp>
        <p:nvSpPr>
          <p:cNvPr id="4" name="Slide Number Placeholder 3"/>
          <p:cNvSpPr>
            <a:spLocks noGrp="1"/>
          </p:cNvSpPr>
          <p:nvPr>
            <p:ph type="sldNum" sz="quarter" idx="5"/>
          </p:nvPr>
        </p:nvSpPr>
        <p:spPr/>
        <p:txBody>
          <a:bodyPr/>
          <a:lstStyle/>
          <a:p>
            <a:fld id="{63C22E4A-1339-4D2E-A7B6-4318F43A711B}" type="slidenum">
              <a:rPr lang="en-IN" smtClean="0"/>
              <a:t>11</a:t>
            </a:fld>
            <a:endParaRPr lang="en-IN"/>
          </a:p>
        </p:txBody>
      </p:sp>
    </p:spTree>
    <p:extLst>
      <p:ext uri="{BB962C8B-B14F-4D97-AF65-F5344CB8AC3E}">
        <p14:creationId xmlns:p14="http://schemas.microsoft.com/office/powerpoint/2010/main" val="2235461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2003-2008: The value steadily increases, peaking before the 2008 financial crisis, reflecting the global demand for oil.2008-2009: A sharp decline is visible, coinciding with the global recession, reducing oil demand.2010-2014: Recovery and stabilization occur, with prices remaining relatively high due to economic growth.2014-2016: A significant drop reflects a global supply glut and reduced demand, leading to a downturn in prices.2017-2019: Prices stabilize with moderate fluctuations, reflecting OPEC's efforts to manage supply.2020: A sharp dip corresponds to the COVID-19 pandemic, which drastically reduced global oil demand.2021-2022: A recovery follows as global economies reopen, boosting demand.2023-2025: Prices show volatility, influenced by market uncertainties and OPEC production decisions.</a:t>
            </a:r>
            <a:endParaRPr lang="en-IN" dirty="0"/>
          </a:p>
        </p:txBody>
      </p:sp>
      <p:sp>
        <p:nvSpPr>
          <p:cNvPr id="4" name="Slide Number Placeholder 3"/>
          <p:cNvSpPr>
            <a:spLocks noGrp="1"/>
          </p:cNvSpPr>
          <p:nvPr>
            <p:ph type="sldNum" sz="quarter" idx="5"/>
          </p:nvPr>
        </p:nvSpPr>
        <p:spPr/>
        <p:txBody>
          <a:bodyPr/>
          <a:lstStyle/>
          <a:p>
            <a:fld id="{63C22E4A-1339-4D2E-A7B6-4318F43A711B}" type="slidenum">
              <a:rPr lang="en-IN" smtClean="0"/>
              <a:t>12</a:t>
            </a:fld>
            <a:endParaRPr lang="en-IN"/>
          </a:p>
        </p:txBody>
      </p:sp>
    </p:spTree>
    <p:extLst>
      <p:ext uri="{BB962C8B-B14F-4D97-AF65-F5344CB8AC3E}">
        <p14:creationId xmlns:p14="http://schemas.microsoft.com/office/powerpoint/2010/main" val="4095649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Stationarity Check</a:t>
            </a:r>
            <a:r>
              <a:rPr lang="en-US" dirty="0"/>
              <a:t>: The ADF Test shows a Dickey-Fuller statistic of -23.662 with a p-value of 0.01, confirming that the Saudi stock closing price series is </a:t>
            </a:r>
            <a:r>
              <a:rPr lang="en-US" b="1" dirty="0"/>
              <a:t>stationary</a:t>
            </a:r>
            <a:r>
              <a:rPr lang="en-US" dirty="0"/>
              <a:t>.</a:t>
            </a:r>
          </a:p>
          <a:p>
            <a:r>
              <a:rPr lang="en-US" b="1" dirty="0"/>
              <a:t>ACF (Autocorrelation Function)</a:t>
            </a:r>
            <a:r>
              <a:rPr lang="en-US" dirty="0"/>
              <a:t>: Significant autocorrelation at the initial lags, which fades over time, suggesting some dependence structure in the series.</a:t>
            </a:r>
          </a:p>
          <a:p>
            <a:r>
              <a:rPr lang="en-US" b="1" dirty="0"/>
              <a:t>PACF (Partial Autocorrelation Function)</a:t>
            </a:r>
            <a:r>
              <a:rPr lang="en-US" dirty="0"/>
              <a:t>: A sharp drop after the first lag indicates that an </a:t>
            </a:r>
            <a:r>
              <a:rPr lang="en-US" b="1" dirty="0"/>
              <a:t>AR(1) model</a:t>
            </a:r>
            <a:r>
              <a:rPr lang="en-US" dirty="0"/>
              <a:t> might be suitable for </a:t>
            </a:r>
            <a:r>
              <a:rPr lang="en-US" dirty="0" err="1"/>
              <a:t>modelin</a:t>
            </a:r>
            <a:endParaRPr lang="en-IN" dirty="0"/>
          </a:p>
        </p:txBody>
      </p:sp>
      <p:sp>
        <p:nvSpPr>
          <p:cNvPr id="4" name="Slide Number Placeholder 3"/>
          <p:cNvSpPr>
            <a:spLocks noGrp="1"/>
          </p:cNvSpPr>
          <p:nvPr>
            <p:ph type="sldNum" sz="quarter" idx="5"/>
          </p:nvPr>
        </p:nvSpPr>
        <p:spPr/>
        <p:txBody>
          <a:bodyPr/>
          <a:lstStyle/>
          <a:p>
            <a:fld id="{63C22E4A-1339-4D2E-A7B6-4318F43A711B}" type="slidenum">
              <a:rPr lang="en-IN" smtClean="0"/>
              <a:t>13</a:t>
            </a:fld>
            <a:endParaRPr lang="en-IN"/>
          </a:p>
        </p:txBody>
      </p:sp>
    </p:spTree>
    <p:extLst>
      <p:ext uri="{BB962C8B-B14F-4D97-AF65-F5344CB8AC3E}">
        <p14:creationId xmlns:p14="http://schemas.microsoft.com/office/powerpoint/2010/main" val="4243139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Stationarity Check</a:t>
            </a:r>
            <a:r>
              <a:rPr lang="en-US" dirty="0"/>
              <a:t>: The ADF Test reports a Dickey-Fuller statistic of -24.648 with a p-value of 0.01, confirming that the OPEC Basket price series is </a:t>
            </a:r>
            <a:r>
              <a:rPr lang="en-US" b="1" dirty="0"/>
              <a:t>stationary</a:t>
            </a:r>
            <a:r>
              <a:rPr lang="en-US" dirty="0"/>
              <a:t>.</a:t>
            </a:r>
          </a:p>
          <a:p>
            <a:r>
              <a:rPr lang="en-US" b="1" dirty="0"/>
              <a:t>ACF (Autocorrelation Function)</a:t>
            </a:r>
            <a:r>
              <a:rPr lang="en-US" dirty="0"/>
              <a:t>: Shows initial positive autocorrelation that quickly dissipates, indicating limited short-term memory in the series.</a:t>
            </a:r>
          </a:p>
          <a:p>
            <a:r>
              <a:rPr lang="en-US" b="1"/>
              <a:t>PACF </a:t>
            </a:r>
            <a:r>
              <a:rPr lang="en-US" b="1" dirty="0"/>
              <a:t>(Partial Autocorrelation Function)</a:t>
            </a:r>
            <a:r>
              <a:rPr lang="en-US" dirty="0"/>
              <a:t>: A rapid decline after the first lag, again suggesting a potential </a:t>
            </a:r>
            <a:r>
              <a:rPr lang="en-US" b="1" dirty="0"/>
              <a:t>AR(1) model</a:t>
            </a:r>
            <a:r>
              <a:rPr lang="en-US" dirty="0"/>
              <a:t> for the data.</a:t>
            </a:r>
            <a:endParaRPr lang="en-IN" dirty="0"/>
          </a:p>
        </p:txBody>
      </p:sp>
      <p:sp>
        <p:nvSpPr>
          <p:cNvPr id="4" name="Slide Number Placeholder 3"/>
          <p:cNvSpPr>
            <a:spLocks noGrp="1"/>
          </p:cNvSpPr>
          <p:nvPr>
            <p:ph type="sldNum" sz="quarter" idx="5"/>
          </p:nvPr>
        </p:nvSpPr>
        <p:spPr/>
        <p:txBody>
          <a:bodyPr/>
          <a:lstStyle/>
          <a:p>
            <a:fld id="{63C22E4A-1339-4D2E-A7B6-4318F43A711B}" type="slidenum">
              <a:rPr lang="en-IN" smtClean="0"/>
              <a:t>14</a:t>
            </a:fld>
            <a:endParaRPr lang="en-IN"/>
          </a:p>
        </p:txBody>
      </p:sp>
    </p:spTree>
    <p:extLst>
      <p:ext uri="{BB962C8B-B14F-4D97-AF65-F5344CB8AC3E}">
        <p14:creationId xmlns:p14="http://schemas.microsoft.com/office/powerpoint/2010/main" val="2808263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06" y="4514765"/>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
            </a:blip>
            <a:stretch>
              <a:fillRect t="-55170" r="-22080" b="-61861"/>
            </a:stretch>
          </a:blipFill>
        </p:spPr>
        <p:txBody>
          <a:bodyPr/>
          <a:lstStyle/>
          <a:p>
            <a:endParaRPr lang="en-IN"/>
          </a:p>
        </p:txBody>
      </p:sp>
      <p:sp>
        <p:nvSpPr>
          <p:cNvPr id="4" name="Freeform 4"/>
          <p:cNvSpPr/>
          <p:nvPr/>
        </p:nvSpPr>
        <p:spPr>
          <a:xfrm>
            <a:off x="17527168" y="9559456"/>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TextBox 5"/>
          <p:cNvSpPr txBox="1"/>
          <p:nvPr/>
        </p:nvSpPr>
        <p:spPr>
          <a:xfrm>
            <a:off x="850974" y="1537224"/>
            <a:ext cx="16408332" cy="2490287"/>
          </a:xfrm>
          <a:prstGeom prst="rect">
            <a:avLst/>
          </a:prstGeom>
        </p:spPr>
        <p:txBody>
          <a:bodyPr lIns="0" tIns="0" rIns="0" bIns="0" rtlCol="0" anchor="t">
            <a:spAutoFit/>
          </a:bodyPr>
          <a:lstStyle/>
          <a:p>
            <a:pPr algn="l">
              <a:lnSpc>
                <a:spcPts val="9519"/>
              </a:lnSpc>
            </a:pPr>
            <a:r>
              <a:rPr lang="en-US" sz="10460" spc="52">
                <a:solidFill>
                  <a:srgbClr val="2B2C30"/>
                </a:solidFill>
                <a:latin typeface="Playfair Display"/>
                <a:ea typeface="Playfair Display"/>
                <a:cs typeface="Playfair Display"/>
                <a:sym typeface="Playfair Display"/>
              </a:rPr>
              <a:t>Saudi Arabia Stock Market and Oil Market Analysis</a:t>
            </a:r>
          </a:p>
        </p:txBody>
      </p:sp>
      <p:sp>
        <p:nvSpPr>
          <p:cNvPr id="6" name="TextBox 6"/>
          <p:cNvSpPr txBox="1"/>
          <p:nvPr/>
        </p:nvSpPr>
        <p:spPr>
          <a:xfrm>
            <a:off x="9664733" y="7586881"/>
            <a:ext cx="7862435" cy="1104901"/>
          </a:xfrm>
          <a:prstGeom prst="rect">
            <a:avLst/>
          </a:prstGeom>
        </p:spPr>
        <p:txBody>
          <a:bodyPr lIns="0" tIns="0" rIns="0" bIns="0" rtlCol="0" anchor="t">
            <a:spAutoFit/>
          </a:bodyPr>
          <a:lstStyle/>
          <a:p>
            <a:pPr algn="r">
              <a:lnSpc>
                <a:spcPts val="4499"/>
              </a:lnSpc>
            </a:pPr>
            <a:r>
              <a:rPr lang="en-US" sz="2999">
                <a:solidFill>
                  <a:srgbClr val="2B2C30"/>
                </a:solidFill>
                <a:latin typeface="Public Sans"/>
                <a:ea typeface="Public Sans"/>
                <a:cs typeface="Public Sans"/>
                <a:sym typeface="Public Sans"/>
              </a:rPr>
              <a:t>Creig Luke         232626036</a:t>
            </a:r>
          </a:p>
          <a:p>
            <a:pPr algn="r">
              <a:lnSpc>
                <a:spcPts val="4499"/>
              </a:lnSpc>
            </a:pPr>
            <a:r>
              <a:rPr lang="en-US" sz="2999">
                <a:solidFill>
                  <a:srgbClr val="2B2C30"/>
                </a:solidFill>
                <a:latin typeface="Public Sans"/>
                <a:ea typeface="Public Sans"/>
                <a:cs typeface="Public Sans"/>
                <a:sym typeface="Public Sans"/>
              </a:rPr>
              <a:t>Harishankar Arun         232626033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3020519" y="1520117"/>
            <a:ext cx="11841451" cy="7246765"/>
          </a:xfrm>
          <a:custGeom>
            <a:avLst/>
            <a:gdLst/>
            <a:ahLst/>
            <a:cxnLst/>
            <a:rect l="l" t="t" r="r" b="b"/>
            <a:pathLst>
              <a:path w="11841451" h="7246765">
                <a:moveTo>
                  <a:pt x="0" y="0"/>
                </a:moveTo>
                <a:lnTo>
                  <a:pt x="11841451" y="0"/>
                </a:lnTo>
                <a:lnTo>
                  <a:pt x="11841451" y="7246766"/>
                </a:lnTo>
                <a:lnTo>
                  <a:pt x="0" y="7246766"/>
                </a:lnTo>
                <a:lnTo>
                  <a:pt x="0" y="0"/>
                </a:lnTo>
                <a:close/>
              </a:path>
            </a:pathLst>
          </a:custGeom>
          <a:blipFill>
            <a:blip r:embed="rId3"/>
            <a:stretch>
              <a:fillRect/>
            </a:stretch>
          </a:blipFill>
        </p:spPr>
        <p:txBody>
          <a:bodyPr/>
          <a:lstStyle/>
          <a:p>
            <a:endParaRPr lang="en-IN"/>
          </a:p>
        </p:txBody>
      </p:sp>
      <p:sp>
        <p:nvSpPr>
          <p:cNvPr id="3" name="TextBox 3"/>
          <p:cNvSpPr txBox="1"/>
          <p:nvPr/>
        </p:nvSpPr>
        <p:spPr>
          <a:xfrm>
            <a:off x="5810171" y="742950"/>
            <a:ext cx="6667658" cy="51435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Plot: High w.r.t date</a:t>
            </a:r>
          </a:p>
        </p:txBody>
      </p:sp>
      <p:sp>
        <p:nvSpPr>
          <p:cNvPr id="4" name="Freeform 4"/>
          <p:cNvSpPr/>
          <p:nvPr/>
        </p:nvSpPr>
        <p:spPr>
          <a:xfrm>
            <a:off x="17527168" y="9559456"/>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3016270" y="1359759"/>
            <a:ext cx="12255459" cy="7567483"/>
          </a:xfrm>
          <a:custGeom>
            <a:avLst/>
            <a:gdLst/>
            <a:ahLst/>
            <a:cxnLst/>
            <a:rect l="l" t="t" r="r" b="b"/>
            <a:pathLst>
              <a:path w="12255459" h="7567483">
                <a:moveTo>
                  <a:pt x="0" y="0"/>
                </a:moveTo>
                <a:lnTo>
                  <a:pt x="12255460" y="0"/>
                </a:lnTo>
                <a:lnTo>
                  <a:pt x="12255460" y="7567482"/>
                </a:lnTo>
                <a:lnTo>
                  <a:pt x="0" y="7567482"/>
                </a:lnTo>
                <a:lnTo>
                  <a:pt x="0" y="0"/>
                </a:lnTo>
                <a:close/>
              </a:path>
            </a:pathLst>
          </a:custGeom>
          <a:blipFill>
            <a:blip r:embed="rId3"/>
            <a:stretch>
              <a:fillRect/>
            </a:stretch>
          </a:blipFill>
        </p:spPr>
        <p:txBody>
          <a:bodyPr/>
          <a:lstStyle/>
          <a:p>
            <a:endParaRPr lang="en-IN"/>
          </a:p>
        </p:txBody>
      </p:sp>
      <p:sp>
        <p:nvSpPr>
          <p:cNvPr id="3" name="TextBox 3"/>
          <p:cNvSpPr txBox="1"/>
          <p:nvPr/>
        </p:nvSpPr>
        <p:spPr>
          <a:xfrm>
            <a:off x="5810171" y="742950"/>
            <a:ext cx="6667658" cy="51435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Plot: Change w.r.t date</a:t>
            </a:r>
          </a:p>
        </p:txBody>
      </p:sp>
      <p:sp>
        <p:nvSpPr>
          <p:cNvPr id="4" name="Freeform 4"/>
          <p:cNvSpPr/>
          <p:nvPr/>
        </p:nvSpPr>
        <p:spPr>
          <a:xfrm>
            <a:off x="17527168" y="9559456"/>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2341427" y="1479038"/>
            <a:ext cx="13605146" cy="8451978"/>
          </a:xfrm>
          <a:custGeom>
            <a:avLst/>
            <a:gdLst/>
            <a:ahLst/>
            <a:cxnLst/>
            <a:rect l="l" t="t" r="r" b="b"/>
            <a:pathLst>
              <a:path w="13605146" h="8451978">
                <a:moveTo>
                  <a:pt x="0" y="0"/>
                </a:moveTo>
                <a:lnTo>
                  <a:pt x="13605146" y="0"/>
                </a:lnTo>
                <a:lnTo>
                  <a:pt x="13605146" y="8451977"/>
                </a:lnTo>
                <a:lnTo>
                  <a:pt x="0" y="8451977"/>
                </a:lnTo>
                <a:lnTo>
                  <a:pt x="0" y="0"/>
                </a:lnTo>
                <a:close/>
              </a:path>
            </a:pathLst>
          </a:custGeom>
          <a:blipFill>
            <a:blip r:embed="rId3"/>
            <a:stretch>
              <a:fillRect/>
            </a:stretch>
          </a:blipFill>
        </p:spPr>
        <p:txBody>
          <a:bodyPr/>
          <a:lstStyle/>
          <a:p>
            <a:endParaRPr lang="en-IN"/>
          </a:p>
        </p:txBody>
      </p:sp>
      <p:sp>
        <p:nvSpPr>
          <p:cNvPr id="3" name="TextBox 3"/>
          <p:cNvSpPr txBox="1"/>
          <p:nvPr/>
        </p:nvSpPr>
        <p:spPr>
          <a:xfrm>
            <a:off x="5772447" y="723900"/>
            <a:ext cx="6743105" cy="503279"/>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Canva Sans Bold"/>
                <a:ea typeface="Canva Sans Bold"/>
                <a:cs typeface="Canva Sans Bold"/>
                <a:sym typeface="Canva Sans Bold"/>
              </a:rPr>
              <a:t>OPEC Basket Value over time</a:t>
            </a:r>
          </a:p>
        </p:txBody>
      </p:sp>
      <p:sp>
        <p:nvSpPr>
          <p:cNvPr id="4" name="Freeform 4"/>
          <p:cNvSpPr/>
          <p:nvPr/>
        </p:nvSpPr>
        <p:spPr>
          <a:xfrm>
            <a:off x="17527168" y="9559456"/>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6712660" y="1561537"/>
            <a:ext cx="10546640" cy="2265172"/>
          </a:xfrm>
          <a:custGeom>
            <a:avLst/>
            <a:gdLst/>
            <a:ahLst/>
            <a:cxnLst/>
            <a:rect l="l" t="t" r="r" b="b"/>
            <a:pathLst>
              <a:path w="10546640" h="2265172">
                <a:moveTo>
                  <a:pt x="0" y="0"/>
                </a:moveTo>
                <a:lnTo>
                  <a:pt x="10546640" y="0"/>
                </a:lnTo>
                <a:lnTo>
                  <a:pt x="10546640" y="2265172"/>
                </a:lnTo>
                <a:lnTo>
                  <a:pt x="0" y="2265172"/>
                </a:lnTo>
                <a:lnTo>
                  <a:pt x="0" y="0"/>
                </a:lnTo>
                <a:close/>
              </a:path>
            </a:pathLst>
          </a:custGeom>
          <a:blipFill>
            <a:blip r:embed="rId3"/>
            <a:stretch>
              <a:fillRect/>
            </a:stretch>
          </a:blipFill>
        </p:spPr>
        <p:txBody>
          <a:bodyPr/>
          <a:lstStyle/>
          <a:p>
            <a:endParaRPr lang="en-IN"/>
          </a:p>
        </p:txBody>
      </p:sp>
      <p:sp>
        <p:nvSpPr>
          <p:cNvPr id="3" name="Freeform 3"/>
          <p:cNvSpPr/>
          <p:nvPr/>
        </p:nvSpPr>
        <p:spPr>
          <a:xfrm>
            <a:off x="782940" y="5505225"/>
            <a:ext cx="6968641" cy="4300647"/>
          </a:xfrm>
          <a:custGeom>
            <a:avLst/>
            <a:gdLst/>
            <a:ahLst/>
            <a:cxnLst/>
            <a:rect l="l" t="t" r="r" b="b"/>
            <a:pathLst>
              <a:path w="6968641" h="4300647">
                <a:moveTo>
                  <a:pt x="0" y="0"/>
                </a:moveTo>
                <a:lnTo>
                  <a:pt x="6968641" y="0"/>
                </a:lnTo>
                <a:lnTo>
                  <a:pt x="6968641" y="4300647"/>
                </a:lnTo>
                <a:lnTo>
                  <a:pt x="0" y="4300647"/>
                </a:lnTo>
                <a:lnTo>
                  <a:pt x="0" y="0"/>
                </a:lnTo>
                <a:close/>
              </a:path>
            </a:pathLst>
          </a:custGeom>
          <a:blipFill>
            <a:blip r:embed="rId4"/>
            <a:stretch>
              <a:fillRect/>
            </a:stretch>
          </a:blipFill>
        </p:spPr>
        <p:txBody>
          <a:bodyPr/>
          <a:lstStyle/>
          <a:p>
            <a:endParaRPr lang="en-IN"/>
          </a:p>
        </p:txBody>
      </p:sp>
      <p:sp>
        <p:nvSpPr>
          <p:cNvPr id="4" name="Freeform 4"/>
          <p:cNvSpPr/>
          <p:nvPr/>
        </p:nvSpPr>
        <p:spPr>
          <a:xfrm>
            <a:off x="10617559" y="5505225"/>
            <a:ext cx="6968641" cy="4300647"/>
          </a:xfrm>
          <a:custGeom>
            <a:avLst/>
            <a:gdLst/>
            <a:ahLst/>
            <a:cxnLst/>
            <a:rect l="l" t="t" r="r" b="b"/>
            <a:pathLst>
              <a:path w="6968641" h="4300647">
                <a:moveTo>
                  <a:pt x="0" y="0"/>
                </a:moveTo>
                <a:lnTo>
                  <a:pt x="6968640" y="0"/>
                </a:lnTo>
                <a:lnTo>
                  <a:pt x="6968640" y="4300647"/>
                </a:lnTo>
                <a:lnTo>
                  <a:pt x="0" y="4300647"/>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2370311" y="165100"/>
            <a:ext cx="13547378" cy="863600"/>
          </a:xfrm>
          <a:prstGeom prst="rect">
            <a:avLst/>
          </a:prstGeom>
        </p:spPr>
        <p:txBody>
          <a:bodyPr lIns="0" tIns="0" rIns="0" bIns="0" rtlCol="0" anchor="t">
            <a:spAutoFit/>
          </a:bodyPr>
          <a:lstStyle/>
          <a:p>
            <a:pPr algn="ctr">
              <a:lnSpc>
                <a:spcPts val="7000"/>
              </a:lnSpc>
            </a:pPr>
            <a:r>
              <a:rPr lang="en-US" sz="5000" b="1">
                <a:solidFill>
                  <a:srgbClr val="000000"/>
                </a:solidFill>
                <a:latin typeface="Canva Sans Bold"/>
                <a:ea typeface="Canva Sans Bold"/>
                <a:cs typeface="Canva Sans Bold"/>
                <a:sym typeface="Canva Sans Bold"/>
              </a:rPr>
              <a:t>Preliminary Tests: Saudi Stock Closing Price</a:t>
            </a:r>
          </a:p>
        </p:txBody>
      </p:sp>
      <p:sp>
        <p:nvSpPr>
          <p:cNvPr id="6" name="TextBox 6"/>
          <p:cNvSpPr txBox="1"/>
          <p:nvPr/>
        </p:nvSpPr>
        <p:spPr>
          <a:xfrm>
            <a:off x="2671664" y="2370590"/>
            <a:ext cx="2003524"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ADF Test:</a:t>
            </a:r>
          </a:p>
        </p:txBody>
      </p:sp>
      <p:sp>
        <p:nvSpPr>
          <p:cNvPr id="7" name="TextBox 7"/>
          <p:cNvSpPr txBox="1"/>
          <p:nvPr/>
        </p:nvSpPr>
        <p:spPr>
          <a:xfrm>
            <a:off x="3594581" y="4563110"/>
            <a:ext cx="852041" cy="580390"/>
          </a:xfrm>
          <a:prstGeom prst="rect">
            <a:avLst/>
          </a:prstGeom>
        </p:spPr>
        <p:txBody>
          <a:bodyPr lIns="0" tIns="0" rIns="0" bIns="0" rtlCol="0" anchor="t">
            <a:spAutoFit/>
          </a:bodyPr>
          <a:lstStyle/>
          <a:p>
            <a:pPr algn="ctr">
              <a:lnSpc>
                <a:spcPts val="4759"/>
              </a:lnSpc>
            </a:pPr>
            <a:r>
              <a:rPr lang="en-US" sz="3399" b="1" dirty="0">
                <a:solidFill>
                  <a:srgbClr val="000000"/>
                </a:solidFill>
                <a:latin typeface="Canva Sans Bold"/>
                <a:ea typeface="Canva Sans Bold"/>
                <a:cs typeface="Canva Sans Bold"/>
                <a:sym typeface="Canva Sans Bold"/>
              </a:rPr>
              <a:t>ACF</a:t>
            </a:r>
          </a:p>
        </p:txBody>
      </p:sp>
      <p:sp>
        <p:nvSpPr>
          <p:cNvPr id="8" name="TextBox 8"/>
          <p:cNvSpPr txBox="1"/>
          <p:nvPr/>
        </p:nvSpPr>
        <p:spPr>
          <a:xfrm>
            <a:off x="13535067" y="4563110"/>
            <a:ext cx="1133624"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PACF</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5783618" y="1710859"/>
            <a:ext cx="10783219" cy="2236767"/>
          </a:xfrm>
          <a:custGeom>
            <a:avLst/>
            <a:gdLst/>
            <a:ahLst/>
            <a:cxnLst/>
            <a:rect l="l" t="t" r="r" b="b"/>
            <a:pathLst>
              <a:path w="10783219" h="2236767">
                <a:moveTo>
                  <a:pt x="0" y="0"/>
                </a:moveTo>
                <a:lnTo>
                  <a:pt x="10783218" y="0"/>
                </a:lnTo>
                <a:lnTo>
                  <a:pt x="10783218" y="2236767"/>
                </a:lnTo>
                <a:lnTo>
                  <a:pt x="0" y="2236767"/>
                </a:lnTo>
                <a:lnTo>
                  <a:pt x="0" y="0"/>
                </a:lnTo>
                <a:close/>
              </a:path>
            </a:pathLst>
          </a:custGeom>
          <a:blipFill>
            <a:blip r:embed="rId3"/>
            <a:stretch>
              <a:fillRect/>
            </a:stretch>
          </a:blipFill>
        </p:spPr>
        <p:txBody>
          <a:bodyPr/>
          <a:lstStyle/>
          <a:p>
            <a:endParaRPr lang="en-IN"/>
          </a:p>
        </p:txBody>
      </p:sp>
      <p:sp>
        <p:nvSpPr>
          <p:cNvPr id="3" name="Freeform 3"/>
          <p:cNvSpPr/>
          <p:nvPr/>
        </p:nvSpPr>
        <p:spPr>
          <a:xfrm>
            <a:off x="1266634" y="5505225"/>
            <a:ext cx="6817110" cy="4207130"/>
          </a:xfrm>
          <a:custGeom>
            <a:avLst/>
            <a:gdLst/>
            <a:ahLst/>
            <a:cxnLst/>
            <a:rect l="l" t="t" r="r" b="b"/>
            <a:pathLst>
              <a:path w="6817110" h="4207130">
                <a:moveTo>
                  <a:pt x="0" y="0"/>
                </a:moveTo>
                <a:lnTo>
                  <a:pt x="6817109" y="0"/>
                </a:lnTo>
                <a:lnTo>
                  <a:pt x="6817109" y="4207131"/>
                </a:lnTo>
                <a:lnTo>
                  <a:pt x="0" y="4207131"/>
                </a:lnTo>
                <a:lnTo>
                  <a:pt x="0" y="0"/>
                </a:lnTo>
                <a:close/>
              </a:path>
            </a:pathLst>
          </a:custGeom>
          <a:blipFill>
            <a:blip r:embed="rId4"/>
            <a:stretch>
              <a:fillRect/>
            </a:stretch>
          </a:blipFill>
        </p:spPr>
        <p:txBody>
          <a:bodyPr/>
          <a:lstStyle/>
          <a:p>
            <a:endParaRPr lang="en-IN"/>
          </a:p>
        </p:txBody>
      </p:sp>
      <p:sp>
        <p:nvSpPr>
          <p:cNvPr id="4" name="Freeform 4"/>
          <p:cNvSpPr/>
          <p:nvPr/>
        </p:nvSpPr>
        <p:spPr>
          <a:xfrm>
            <a:off x="9768841" y="5505225"/>
            <a:ext cx="6797995" cy="4195334"/>
          </a:xfrm>
          <a:custGeom>
            <a:avLst/>
            <a:gdLst/>
            <a:ahLst/>
            <a:cxnLst/>
            <a:rect l="l" t="t" r="r" b="b"/>
            <a:pathLst>
              <a:path w="6797995" h="4195334">
                <a:moveTo>
                  <a:pt x="0" y="0"/>
                </a:moveTo>
                <a:lnTo>
                  <a:pt x="6797995" y="0"/>
                </a:lnTo>
                <a:lnTo>
                  <a:pt x="6797995" y="4195335"/>
                </a:lnTo>
                <a:lnTo>
                  <a:pt x="0" y="4195335"/>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4285357" y="165100"/>
            <a:ext cx="9717286" cy="863600"/>
          </a:xfrm>
          <a:prstGeom prst="rect">
            <a:avLst/>
          </a:prstGeom>
        </p:spPr>
        <p:txBody>
          <a:bodyPr lIns="0" tIns="0" rIns="0" bIns="0" rtlCol="0" anchor="t">
            <a:spAutoFit/>
          </a:bodyPr>
          <a:lstStyle/>
          <a:p>
            <a:pPr algn="ctr">
              <a:lnSpc>
                <a:spcPts val="7000"/>
              </a:lnSpc>
            </a:pPr>
            <a:r>
              <a:rPr lang="en-US" sz="5000" b="1">
                <a:solidFill>
                  <a:srgbClr val="000000"/>
                </a:solidFill>
                <a:latin typeface="Canva Sans Bold"/>
                <a:ea typeface="Canva Sans Bold"/>
                <a:cs typeface="Canva Sans Bold"/>
                <a:sym typeface="Canva Sans Bold"/>
              </a:rPr>
              <a:t>Preliminary Tests: OPEC Basket</a:t>
            </a:r>
          </a:p>
        </p:txBody>
      </p:sp>
      <p:sp>
        <p:nvSpPr>
          <p:cNvPr id="6" name="TextBox 6"/>
          <p:cNvSpPr txBox="1"/>
          <p:nvPr/>
        </p:nvSpPr>
        <p:spPr>
          <a:xfrm>
            <a:off x="2671664" y="2370590"/>
            <a:ext cx="2003524"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ADF Test:</a:t>
            </a:r>
          </a:p>
        </p:txBody>
      </p:sp>
      <p:sp>
        <p:nvSpPr>
          <p:cNvPr id="7" name="TextBox 7"/>
          <p:cNvSpPr txBox="1"/>
          <p:nvPr/>
        </p:nvSpPr>
        <p:spPr>
          <a:xfrm>
            <a:off x="3594581" y="4563110"/>
            <a:ext cx="852041"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ACF</a:t>
            </a:r>
          </a:p>
        </p:txBody>
      </p:sp>
      <p:sp>
        <p:nvSpPr>
          <p:cNvPr id="8" name="TextBox 8"/>
          <p:cNvSpPr txBox="1"/>
          <p:nvPr/>
        </p:nvSpPr>
        <p:spPr>
          <a:xfrm>
            <a:off x="13535067" y="4563110"/>
            <a:ext cx="1133624"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PACF</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709126" y="729043"/>
            <a:ext cx="14869749" cy="8828913"/>
          </a:xfrm>
          <a:custGeom>
            <a:avLst/>
            <a:gdLst/>
            <a:ahLst/>
            <a:cxnLst/>
            <a:rect l="l" t="t" r="r" b="b"/>
            <a:pathLst>
              <a:path w="14869749" h="8828913">
                <a:moveTo>
                  <a:pt x="0" y="0"/>
                </a:moveTo>
                <a:lnTo>
                  <a:pt x="14869748" y="0"/>
                </a:lnTo>
                <a:lnTo>
                  <a:pt x="14869748" y="8828914"/>
                </a:lnTo>
                <a:lnTo>
                  <a:pt x="0" y="8828914"/>
                </a:lnTo>
                <a:lnTo>
                  <a:pt x="0" y="0"/>
                </a:lnTo>
                <a:close/>
              </a:path>
            </a:pathLst>
          </a:custGeom>
          <a:blipFill>
            <a:blip r:embed="rId2"/>
            <a:stretch>
              <a:fillRect/>
            </a:stretch>
          </a:blipFill>
        </p:spPr>
        <p:txBody>
          <a:bodyPr/>
          <a:lstStyle/>
          <a:p>
            <a:endParaRPr lang="en-IN"/>
          </a:p>
        </p:txBody>
      </p:sp>
      <p:sp>
        <p:nvSpPr>
          <p:cNvPr id="3" name="Freeform 3"/>
          <p:cNvSpPr/>
          <p:nvPr/>
        </p:nvSpPr>
        <p:spPr>
          <a:xfrm>
            <a:off x="17536693" y="9559456"/>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723698" y="373798"/>
            <a:ext cx="15535602" cy="9539405"/>
          </a:xfrm>
          <a:custGeom>
            <a:avLst/>
            <a:gdLst/>
            <a:ahLst/>
            <a:cxnLst/>
            <a:rect l="l" t="t" r="r" b="b"/>
            <a:pathLst>
              <a:path w="15535602" h="9539405">
                <a:moveTo>
                  <a:pt x="0" y="0"/>
                </a:moveTo>
                <a:lnTo>
                  <a:pt x="15535602" y="0"/>
                </a:lnTo>
                <a:lnTo>
                  <a:pt x="15535602" y="9539404"/>
                </a:lnTo>
                <a:lnTo>
                  <a:pt x="0" y="9539404"/>
                </a:lnTo>
                <a:lnTo>
                  <a:pt x="0" y="0"/>
                </a:lnTo>
                <a:close/>
              </a:path>
            </a:pathLst>
          </a:custGeom>
          <a:blipFill>
            <a:blip r:embed="rId2"/>
            <a:stretch>
              <a:fillRect r="-15583"/>
            </a:stretch>
          </a:blipFill>
        </p:spPr>
        <p:txBody>
          <a:bodyPr/>
          <a:lstStyle/>
          <a:p>
            <a:endParaRPr lang="en-IN"/>
          </a:p>
        </p:txBody>
      </p:sp>
      <p:sp>
        <p:nvSpPr>
          <p:cNvPr id="3" name="Freeform 3"/>
          <p:cNvSpPr/>
          <p:nvPr/>
        </p:nvSpPr>
        <p:spPr>
          <a:xfrm>
            <a:off x="17527168" y="9559456"/>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a:extLst>
            <a:ext uri="{FF2B5EF4-FFF2-40B4-BE49-F238E27FC236}">
              <a16:creationId xmlns:a16="http://schemas.microsoft.com/office/drawing/2014/main" id="{494A4791-F7C3-E7C1-5E90-61E2EABC7D89}"/>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E22CABB-D1FC-CD82-E175-DBB84CB653B1}"/>
              </a:ext>
            </a:extLst>
          </p:cNvPr>
          <p:cNvSpPr/>
          <p:nvPr/>
        </p:nvSpPr>
        <p:spPr>
          <a:xfrm>
            <a:off x="17527168" y="9559456"/>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Rectangle 1">
            <a:extLst>
              <a:ext uri="{FF2B5EF4-FFF2-40B4-BE49-F238E27FC236}">
                <a16:creationId xmlns:a16="http://schemas.microsoft.com/office/drawing/2014/main" id="{870B63D0-8460-4EFC-BB4F-6447C27BD1DB}"/>
              </a:ext>
            </a:extLst>
          </p:cNvPr>
          <p:cNvSpPr>
            <a:spLocks noChangeArrowheads="1"/>
          </p:cNvSpPr>
          <p:nvPr/>
        </p:nvSpPr>
        <p:spPr bwMode="auto">
          <a:xfrm>
            <a:off x="383184" y="597813"/>
            <a:ext cx="17679721"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Equation 1: </a:t>
            </a:r>
            <a:r>
              <a:rPr kumimoji="0" lang="en-US" altLang="en-US" sz="2800" b="1" i="0" u="none" strike="noStrike" cap="none" normalizeH="0" baseline="0" dirty="0" err="1">
                <a:ln>
                  <a:noFill/>
                </a:ln>
                <a:solidFill>
                  <a:schemeClr val="tx1"/>
                </a:solidFill>
                <a:effectLst/>
                <a:ea typeface="Yu Gothic Light" panose="020B0300000000000000" pitchFamily="34" charset="-128"/>
                <a:cs typeface="Arial" panose="020B0604020202020204" pitchFamily="34" charset="0"/>
              </a:rPr>
              <a:t>retoil</a:t>
            </a:r>
            <a:endParaRPr kumimoji="0" lang="en-US" altLang="en-US" sz="2800" b="1" i="0" u="none" strike="noStrike" cap="none" normalizeH="0" baseline="0" dirty="0">
              <a:ln>
                <a:noFill/>
              </a:ln>
              <a:solidFill>
                <a:schemeClr val="tx1"/>
              </a:solidFill>
              <a:effectLst/>
              <a:ea typeface="Yu Gothic Light" panose="020B0300000000000000"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Dependent Variable</a:t>
            </a:r>
            <a:r>
              <a:rPr kumimoji="0" lang="en-US" altLang="en-US" sz="2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 </a:t>
            </a:r>
            <a:r>
              <a:rPr kumimoji="0" lang="en-US" altLang="en-US" sz="2800" b="0" i="0" u="none" strike="noStrike" cap="none" normalizeH="0" baseline="0" dirty="0" err="1">
                <a:ln>
                  <a:noFill/>
                </a:ln>
                <a:solidFill>
                  <a:schemeClr val="tx1"/>
                </a:solidFill>
                <a:effectLst/>
                <a:ea typeface="Yu Gothic Light" panose="020B0300000000000000" pitchFamily="34" charset="-128"/>
                <a:cs typeface="Arial" panose="020B0604020202020204" pitchFamily="34" charset="0"/>
              </a:rPr>
              <a:t>retoil</a:t>
            </a:r>
            <a:endParaRPr kumimoji="0" lang="en-US" altLang="en-US" sz="2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Independent Variables</a:t>
            </a:r>
            <a:r>
              <a:rPr kumimoji="0" lang="en-US" altLang="en-US" sz="2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 retoil.l1 (lagged value of </a:t>
            </a:r>
            <a:r>
              <a:rPr kumimoji="0" lang="en-US" altLang="en-US" sz="2800" b="0" i="0" u="none" strike="noStrike" cap="none" normalizeH="0" baseline="0" dirty="0" err="1">
                <a:ln>
                  <a:noFill/>
                </a:ln>
                <a:solidFill>
                  <a:schemeClr val="tx1"/>
                </a:solidFill>
                <a:effectLst/>
                <a:ea typeface="Yu Gothic Light" panose="020B0300000000000000" pitchFamily="34" charset="-128"/>
                <a:cs typeface="Arial" panose="020B0604020202020204" pitchFamily="34" charset="0"/>
              </a:rPr>
              <a:t>retoil</a:t>
            </a:r>
            <a:r>
              <a:rPr kumimoji="0" lang="en-US" altLang="en-US" sz="2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 retclose.l1 (lagged value of </a:t>
            </a:r>
            <a:r>
              <a:rPr kumimoji="0" lang="en-US" altLang="en-US" sz="2800" b="0" i="0" u="none" strike="noStrike" cap="none" normalizeH="0" baseline="0" dirty="0" err="1">
                <a:ln>
                  <a:noFill/>
                </a:ln>
                <a:solidFill>
                  <a:schemeClr val="tx1"/>
                </a:solidFill>
                <a:effectLst/>
                <a:ea typeface="Yu Gothic Light" panose="020B0300000000000000" pitchFamily="34" charset="-128"/>
                <a:cs typeface="Arial" panose="020B0604020202020204" pitchFamily="34" charset="0"/>
              </a:rPr>
              <a:t>retclose</a:t>
            </a:r>
            <a:r>
              <a:rPr kumimoji="0" lang="en-US" altLang="en-US" sz="2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 and a constant term.</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800" dirty="0">
              <a:ea typeface="Yu Gothic Light" panose="020B0300000000000000"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endParaRPr>
          </a:p>
        </p:txBody>
      </p:sp>
      <p:sp>
        <p:nvSpPr>
          <p:cNvPr id="5" name="Rectangle 2">
            <a:extLst>
              <a:ext uri="{FF2B5EF4-FFF2-40B4-BE49-F238E27FC236}">
                <a16:creationId xmlns:a16="http://schemas.microsoft.com/office/drawing/2014/main" id="{EBDAB1AC-B901-E2D0-86A0-7CB34091D3C3}"/>
              </a:ext>
            </a:extLst>
          </p:cNvPr>
          <p:cNvSpPr>
            <a:spLocks noChangeArrowheads="1"/>
          </p:cNvSpPr>
          <p:nvPr/>
        </p:nvSpPr>
        <p:spPr bwMode="auto">
          <a:xfrm>
            <a:off x="383184" y="2198013"/>
            <a:ext cx="17143984"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The coefficient of retoil.l1 is significant (p-value = 0.00753), suggesting that past values of </a:t>
            </a:r>
            <a:r>
              <a:rPr kumimoji="0" lang="en-US" altLang="en-US" sz="2800" b="0" i="0" u="none" strike="noStrike" cap="none" normalizeH="0" baseline="0" dirty="0" err="1">
                <a:ln>
                  <a:noFill/>
                </a:ln>
                <a:solidFill>
                  <a:schemeClr val="tx1"/>
                </a:solidFill>
                <a:effectLst/>
                <a:ea typeface="Yu Gothic Light" panose="020B0300000000000000" pitchFamily="34" charset="-128"/>
                <a:cs typeface="Arial" panose="020B0604020202020204" pitchFamily="34" charset="0"/>
              </a:rPr>
              <a:t>retoil</a:t>
            </a:r>
            <a:r>
              <a:rPr kumimoji="0" lang="en-US" altLang="en-US" sz="2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 have a statistically significant effect on the current value of </a:t>
            </a:r>
            <a:r>
              <a:rPr kumimoji="0" lang="en-US" altLang="en-US" sz="2800" b="0" i="0" u="none" strike="noStrike" cap="none" normalizeH="0" baseline="0" dirty="0" err="1">
                <a:ln>
                  <a:noFill/>
                </a:ln>
                <a:solidFill>
                  <a:schemeClr val="tx1"/>
                </a:solidFill>
                <a:effectLst/>
                <a:ea typeface="Yu Gothic Light" panose="020B0300000000000000" pitchFamily="34" charset="-128"/>
                <a:cs typeface="Arial" panose="020B0604020202020204" pitchFamily="34" charset="0"/>
              </a:rPr>
              <a:t>retoil</a:t>
            </a:r>
            <a:r>
              <a:rPr kumimoji="0" lang="en-US" altLang="en-US" sz="2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The coefficient for retclose.l1 is not significant (p-value = 0.74688), indicating that the lagged return of closing prices does not have a statistically significant impact on the return of oil prices.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The constant term is not statistically significant, implying that there is no substantial baseline effect. </a:t>
            </a:r>
          </a:p>
        </p:txBody>
      </p:sp>
      <p:sp>
        <p:nvSpPr>
          <p:cNvPr id="6" name="Rectangle 3">
            <a:extLst>
              <a:ext uri="{FF2B5EF4-FFF2-40B4-BE49-F238E27FC236}">
                <a16:creationId xmlns:a16="http://schemas.microsoft.com/office/drawing/2014/main" id="{011123BF-6134-88A0-E758-812E6D2EBB53}"/>
              </a:ext>
            </a:extLst>
          </p:cNvPr>
          <p:cNvSpPr>
            <a:spLocks noChangeArrowheads="1"/>
          </p:cNvSpPr>
          <p:nvPr/>
        </p:nvSpPr>
        <p:spPr bwMode="auto">
          <a:xfrm>
            <a:off x="609600" y="5052322"/>
            <a:ext cx="10043134"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Equation 2: </a:t>
            </a:r>
            <a:r>
              <a:rPr kumimoji="0" lang="en-US" altLang="en-US" sz="2800" b="1" i="0" u="none" strike="noStrike" cap="none" normalizeH="0" baseline="0" dirty="0" err="1">
                <a:ln>
                  <a:noFill/>
                </a:ln>
                <a:solidFill>
                  <a:schemeClr val="tx1"/>
                </a:solidFill>
                <a:effectLst/>
                <a:ea typeface="Yu Gothic Light" panose="020B0300000000000000" pitchFamily="34" charset="-128"/>
                <a:cs typeface="Arial" panose="020B0604020202020204" pitchFamily="34" charset="0"/>
              </a:rPr>
              <a:t>retclose</a:t>
            </a:r>
            <a:endParaRPr kumimoji="0" lang="en-US" altLang="en-US" sz="2800" b="1" i="0" u="none" strike="noStrike" cap="none" normalizeH="0" baseline="0" dirty="0">
              <a:ln>
                <a:noFill/>
              </a:ln>
              <a:solidFill>
                <a:schemeClr val="tx1"/>
              </a:solidFill>
              <a:effectLst/>
              <a:ea typeface="Yu Gothic Light" panose="020B0300000000000000"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Dependent Variable</a:t>
            </a:r>
            <a:r>
              <a:rPr kumimoji="0" lang="en-US" altLang="en-US" sz="2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 </a:t>
            </a:r>
            <a:r>
              <a:rPr kumimoji="0" lang="en-US" altLang="en-US" sz="2800" b="0" i="0" u="none" strike="noStrike" cap="none" normalizeH="0" baseline="0" dirty="0" err="1">
                <a:ln>
                  <a:noFill/>
                </a:ln>
                <a:solidFill>
                  <a:schemeClr val="tx1"/>
                </a:solidFill>
                <a:effectLst/>
                <a:ea typeface="Yu Gothic Light" panose="020B0300000000000000" pitchFamily="34" charset="-128"/>
                <a:cs typeface="Arial" panose="020B0604020202020204" pitchFamily="34" charset="0"/>
              </a:rPr>
              <a:t>retclose</a:t>
            </a:r>
            <a:endParaRPr kumimoji="0" lang="en-US" altLang="en-US" sz="2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Independent Variables</a:t>
            </a:r>
            <a:r>
              <a:rPr kumimoji="0" lang="en-US" altLang="en-US" sz="2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 retoil.l1, retclose.l1, and a constant term</a:t>
            </a:r>
            <a:r>
              <a:rPr kumimoji="0" lang="en-US" altLang="en-US" sz="16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a:t>
            </a:r>
            <a:endParaRPr kumimoji="0" lang="en-US" altLang="en-US" sz="1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endParaRPr>
          </a:p>
        </p:txBody>
      </p:sp>
      <p:sp>
        <p:nvSpPr>
          <p:cNvPr id="7" name="Rectangle 4">
            <a:extLst>
              <a:ext uri="{FF2B5EF4-FFF2-40B4-BE49-F238E27FC236}">
                <a16:creationId xmlns:a16="http://schemas.microsoft.com/office/drawing/2014/main" id="{454BCDD2-03A9-494C-AE48-13C8047BF723}"/>
              </a:ext>
            </a:extLst>
          </p:cNvPr>
          <p:cNvSpPr>
            <a:spLocks noChangeArrowheads="1"/>
          </p:cNvSpPr>
          <p:nvPr/>
        </p:nvSpPr>
        <p:spPr bwMode="auto">
          <a:xfrm>
            <a:off x="383184" y="6327803"/>
            <a:ext cx="16761816"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The coefficient of retclose.l1 is significant (p-value = 0.0406), indicating that past values of </a:t>
            </a:r>
            <a:r>
              <a:rPr kumimoji="0" lang="en-US" altLang="en-US" sz="2800" b="0" i="0" u="none" strike="noStrike" cap="none" normalizeH="0" baseline="0" dirty="0" err="1">
                <a:ln>
                  <a:noFill/>
                </a:ln>
                <a:solidFill>
                  <a:schemeClr val="tx1"/>
                </a:solidFill>
                <a:effectLst/>
                <a:ea typeface="Yu Gothic Light" panose="020B0300000000000000" pitchFamily="34" charset="-128"/>
                <a:cs typeface="Arial" panose="020B0604020202020204" pitchFamily="34" charset="0"/>
              </a:rPr>
              <a:t>retclose</a:t>
            </a:r>
            <a:r>
              <a:rPr kumimoji="0" lang="en-US" altLang="en-US" sz="2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 have a statistically significant impact on the current value of </a:t>
            </a:r>
            <a:r>
              <a:rPr kumimoji="0" lang="en-US" altLang="en-US" sz="2800" b="0" i="0" u="none" strike="noStrike" cap="none" normalizeH="0" baseline="0" dirty="0" err="1">
                <a:ln>
                  <a:noFill/>
                </a:ln>
                <a:solidFill>
                  <a:schemeClr val="tx1"/>
                </a:solidFill>
                <a:effectLst/>
                <a:ea typeface="Yu Gothic Light" panose="020B0300000000000000" pitchFamily="34" charset="-128"/>
                <a:cs typeface="Arial" panose="020B0604020202020204" pitchFamily="34" charset="0"/>
              </a:rPr>
              <a:t>retclose</a:t>
            </a:r>
            <a:r>
              <a:rPr kumimoji="0" lang="en-US" altLang="en-US" sz="2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The coefficient of retoil.l1 is not significant (p-value = 0.9067), meaning that past values of </a:t>
            </a:r>
            <a:r>
              <a:rPr kumimoji="0" lang="en-US" altLang="en-US" sz="2800" b="0" i="0" u="none" strike="noStrike" cap="none" normalizeH="0" baseline="0" dirty="0" err="1">
                <a:ln>
                  <a:noFill/>
                </a:ln>
                <a:solidFill>
                  <a:schemeClr val="tx1"/>
                </a:solidFill>
                <a:effectLst/>
                <a:ea typeface="Yu Gothic Light" panose="020B0300000000000000" pitchFamily="34" charset="-128"/>
                <a:cs typeface="Arial" panose="020B0604020202020204" pitchFamily="34" charset="0"/>
              </a:rPr>
              <a:t>retoil</a:t>
            </a:r>
            <a:r>
              <a:rPr kumimoji="0" lang="en-US" altLang="en-US" sz="2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 do not have a significant effect on </a:t>
            </a:r>
            <a:r>
              <a:rPr kumimoji="0" lang="en-US" altLang="en-US" sz="2800" b="0" i="0" u="none" strike="noStrike" cap="none" normalizeH="0" baseline="0" dirty="0" err="1">
                <a:ln>
                  <a:noFill/>
                </a:ln>
                <a:solidFill>
                  <a:schemeClr val="tx1"/>
                </a:solidFill>
                <a:effectLst/>
                <a:ea typeface="Yu Gothic Light" panose="020B0300000000000000" pitchFamily="34" charset="-128"/>
                <a:cs typeface="Arial" panose="020B0604020202020204" pitchFamily="34" charset="0"/>
              </a:rPr>
              <a:t>retclose</a:t>
            </a:r>
            <a:r>
              <a:rPr kumimoji="0" lang="en-US" altLang="en-US" sz="2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rPr>
              <a:t>The constant term is again not significant.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ea typeface="Yu Gothic Light" panose="020B0300000000000000" pitchFamily="34" charset="-128"/>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a typeface="Yu Gothic Light" panose="020B0300000000000000" pitchFamily="34" charset="-128"/>
              <a:cs typeface="Arial" panose="020B0604020202020204" pitchFamily="34" charset="0"/>
            </a:endParaRPr>
          </a:p>
        </p:txBody>
      </p:sp>
      <p:sp>
        <p:nvSpPr>
          <p:cNvPr id="9" name="Rectangle 6">
            <a:extLst>
              <a:ext uri="{FF2B5EF4-FFF2-40B4-BE49-F238E27FC236}">
                <a16:creationId xmlns:a16="http://schemas.microsoft.com/office/drawing/2014/main" id="{5EE2FF45-5022-157B-02D0-B49698B6F917}"/>
              </a:ext>
            </a:extLst>
          </p:cNvPr>
          <p:cNvSpPr>
            <a:spLocks noChangeArrowheads="1"/>
          </p:cNvSpPr>
          <p:nvPr/>
        </p:nvSpPr>
        <p:spPr bwMode="auto">
          <a:xfrm>
            <a:off x="499467" y="9184381"/>
            <a:ext cx="166284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ea typeface="Yu Gothic Light" panose="020B0300000000000000" pitchFamily="34" charset="-128"/>
              </a:rPr>
              <a:t>The correlation between </a:t>
            </a:r>
            <a:r>
              <a:rPr kumimoji="0" lang="en-US" altLang="en-US" sz="2800" b="0" i="0" u="none" strike="noStrike" cap="none" normalizeH="0" baseline="0" dirty="0" err="1">
                <a:ln>
                  <a:noFill/>
                </a:ln>
                <a:solidFill>
                  <a:schemeClr val="tx1"/>
                </a:solidFill>
                <a:effectLst/>
                <a:ea typeface="Yu Gothic Light" panose="020B0300000000000000" pitchFamily="34" charset="-128"/>
              </a:rPr>
              <a:t>retoil</a:t>
            </a:r>
            <a:r>
              <a:rPr kumimoji="0" lang="en-US" altLang="en-US" sz="2800" b="0" i="0" u="none" strike="noStrike" cap="none" normalizeH="0" baseline="0" dirty="0">
                <a:ln>
                  <a:noFill/>
                </a:ln>
                <a:solidFill>
                  <a:schemeClr val="tx1"/>
                </a:solidFill>
                <a:effectLst/>
                <a:ea typeface="Yu Gothic Light" panose="020B0300000000000000" pitchFamily="34" charset="-128"/>
              </a:rPr>
              <a:t> and </a:t>
            </a:r>
            <a:r>
              <a:rPr kumimoji="0" lang="en-US" altLang="en-US" sz="2800" b="0" i="0" u="none" strike="noStrike" cap="none" normalizeH="0" baseline="0" dirty="0" err="1">
                <a:ln>
                  <a:noFill/>
                </a:ln>
                <a:solidFill>
                  <a:schemeClr val="tx1"/>
                </a:solidFill>
                <a:effectLst/>
                <a:ea typeface="Yu Gothic Light" panose="020B0300000000000000" pitchFamily="34" charset="-128"/>
              </a:rPr>
              <a:t>retclose</a:t>
            </a:r>
            <a:r>
              <a:rPr kumimoji="0" lang="en-US" altLang="en-US" sz="2800" b="0" i="0" u="none" strike="noStrike" cap="none" normalizeH="0" baseline="0" dirty="0">
                <a:ln>
                  <a:noFill/>
                </a:ln>
                <a:solidFill>
                  <a:schemeClr val="tx1"/>
                </a:solidFill>
                <a:effectLst/>
                <a:ea typeface="Yu Gothic Light" panose="020B0300000000000000" pitchFamily="34" charset="-128"/>
              </a:rPr>
              <a:t> residuals is 0.3416, which indicates a moderate positive relationship. </a:t>
            </a:r>
          </a:p>
        </p:txBody>
      </p:sp>
    </p:spTree>
    <p:extLst>
      <p:ext uri="{BB962C8B-B14F-4D97-AF65-F5344CB8AC3E}">
        <p14:creationId xmlns:p14="http://schemas.microsoft.com/office/powerpoint/2010/main" val="286008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0" y="2750353"/>
            <a:ext cx="6656763" cy="7361047"/>
          </a:xfrm>
          <a:prstGeom prst="rect">
            <a:avLst/>
          </a:prstGeom>
        </p:spPr>
        <p:txBody>
          <a:bodyPr lIns="0" tIns="0" rIns="0" bIns="0" rtlCol="0" anchor="t">
            <a:spAutoFit/>
          </a:bodyPr>
          <a:lstStyle/>
          <a:p>
            <a:pPr algn="ctr">
              <a:lnSpc>
                <a:spcPts val="3247"/>
              </a:lnSpc>
              <a:spcBef>
                <a:spcPct val="0"/>
              </a:spcBef>
            </a:pPr>
            <a:r>
              <a:rPr lang="en-US" sz="2319">
                <a:solidFill>
                  <a:srgbClr val="000000"/>
                </a:solidFill>
                <a:latin typeface="Canva Sans"/>
                <a:ea typeface="Canva Sans"/>
                <a:cs typeface="Canva Sans"/>
                <a:sym typeface="Canva Sans"/>
              </a:rPr>
              <a:t>Impulse response coefficients</a:t>
            </a:r>
          </a:p>
          <a:p>
            <a:pPr algn="ctr">
              <a:lnSpc>
                <a:spcPts val="3247"/>
              </a:lnSpc>
              <a:spcBef>
                <a:spcPct val="0"/>
              </a:spcBef>
            </a:pPr>
            <a:r>
              <a:rPr lang="en-US" sz="2319">
                <a:solidFill>
                  <a:srgbClr val="000000"/>
                </a:solidFill>
                <a:latin typeface="Canva Sans"/>
                <a:ea typeface="Canva Sans"/>
                <a:cs typeface="Canva Sans"/>
                <a:sym typeface="Canva Sans"/>
              </a:rPr>
              <a:t>$retoil</a:t>
            </a:r>
          </a:p>
          <a:p>
            <a:pPr algn="ctr">
              <a:lnSpc>
                <a:spcPts val="3247"/>
              </a:lnSpc>
              <a:spcBef>
                <a:spcPct val="0"/>
              </a:spcBef>
            </a:pPr>
            <a:r>
              <a:rPr lang="en-US" sz="2319">
                <a:solidFill>
                  <a:srgbClr val="000000"/>
                </a:solidFill>
                <a:latin typeface="Canva Sans"/>
                <a:ea typeface="Canva Sans"/>
                <a:cs typeface="Canva Sans"/>
                <a:sym typeface="Canva Sans"/>
              </a:rPr>
              <a:t>                       retclose</a:t>
            </a:r>
          </a:p>
          <a:p>
            <a:pPr algn="ctr">
              <a:lnSpc>
                <a:spcPts val="3247"/>
              </a:lnSpc>
              <a:spcBef>
                <a:spcPct val="0"/>
              </a:spcBef>
            </a:pPr>
            <a:r>
              <a:rPr lang="en-US" sz="2319">
                <a:solidFill>
                  <a:srgbClr val="000000"/>
                </a:solidFill>
                <a:latin typeface="Canva Sans"/>
                <a:ea typeface="Canva Sans"/>
                <a:cs typeface="Canva Sans"/>
                <a:sym typeface="Canva Sans"/>
              </a:rPr>
              <a:t> [1,]  0.0043566038805094549693</a:t>
            </a:r>
          </a:p>
          <a:p>
            <a:pPr algn="ctr">
              <a:lnSpc>
                <a:spcPts val="3247"/>
              </a:lnSpc>
              <a:spcBef>
                <a:spcPct val="0"/>
              </a:spcBef>
            </a:pPr>
            <a:r>
              <a:rPr lang="en-US" sz="2319">
                <a:solidFill>
                  <a:srgbClr val="000000"/>
                </a:solidFill>
                <a:latin typeface="Canva Sans"/>
                <a:ea typeface="Canva Sans"/>
                <a:cs typeface="Canva Sans"/>
                <a:sym typeface="Canva Sans"/>
              </a:rPr>
              <a:t> [2,]  0.0001510629050791071314</a:t>
            </a:r>
          </a:p>
          <a:p>
            <a:pPr algn="ctr">
              <a:lnSpc>
                <a:spcPts val="3247"/>
              </a:lnSpc>
              <a:spcBef>
                <a:spcPct val="0"/>
              </a:spcBef>
            </a:pPr>
            <a:r>
              <a:rPr lang="en-US" sz="2319">
                <a:solidFill>
                  <a:srgbClr val="000000"/>
                </a:solidFill>
                <a:latin typeface="Canva Sans"/>
                <a:ea typeface="Canva Sans"/>
                <a:cs typeface="Canva Sans"/>
                <a:sym typeface="Canva Sans"/>
              </a:rPr>
              <a:t> [3,]  0.0000047088532576619419</a:t>
            </a:r>
          </a:p>
          <a:p>
            <a:pPr algn="ctr">
              <a:lnSpc>
                <a:spcPts val="3247"/>
              </a:lnSpc>
              <a:spcBef>
                <a:spcPct val="0"/>
              </a:spcBef>
            </a:pPr>
            <a:r>
              <a:rPr lang="en-US" sz="2319">
                <a:solidFill>
                  <a:srgbClr val="000000"/>
                </a:solidFill>
                <a:latin typeface="Canva Sans"/>
                <a:ea typeface="Canva Sans"/>
                <a:cs typeface="Canva Sans"/>
                <a:sym typeface="Canva Sans"/>
              </a:rPr>
              <a:t> [4,]  0.0000001124851700690604</a:t>
            </a:r>
          </a:p>
          <a:p>
            <a:pPr algn="ctr">
              <a:lnSpc>
                <a:spcPts val="3247"/>
              </a:lnSpc>
              <a:spcBef>
                <a:spcPct val="0"/>
              </a:spcBef>
            </a:pPr>
            <a:r>
              <a:rPr lang="en-US" sz="2319">
                <a:solidFill>
                  <a:srgbClr val="000000"/>
                </a:solidFill>
                <a:latin typeface="Canva Sans"/>
                <a:ea typeface="Canva Sans"/>
                <a:cs typeface="Canva Sans"/>
                <a:sym typeface="Canva Sans"/>
              </a:rPr>
              <a:t> [5,]  0.0000000002144083910613</a:t>
            </a:r>
          </a:p>
          <a:p>
            <a:pPr algn="ctr">
              <a:lnSpc>
                <a:spcPts val="3247"/>
              </a:lnSpc>
              <a:spcBef>
                <a:spcPct val="0"/>
              </a:spcBef>
            </a:pPr>
            <a:r>
              <a:rPr lang="en-US" sz="2319">
                <a:solidFill>
                  <a:srgbClr val="000000"/>
                </a:solidFill>
                <a:latin typeface="Canva Sans"/>
                <a:ea typeface="Canva Sans"/>
                <a:cs typeface="Canva Sans"/>
                <a:sym typeface="Canva Sans"/>
              </a:rPr>
              <a:t> [6,] -0.0000000002322108336009</a:t>
            </a:r>
          </a:p>
          <a:p>
            <a:pPr algn="ctr">
              <a:lnSpc>
                <a:spcPts val="3247"/>
              </a:lnSpc>
              <a:spcBef>
                <a:spcPct val="0"/>
              </a:spcBef>
            </a:pPr>
            <a:r>
              <a:rPr lang="en-US" sz="2319">
                <a:solidFill>
                  <a:srgbClr val="000000"/>
                </a:solidFill>
                <a:latin typeface="Canva Sans"/>
                <a:ea typeface="Canva Sans"/>
                <a:cs typeface="Canva Sans"/>
                <a:sym typeface="Canva Sans"/>
              </a:rPr>
              <a:t> [7,] -0.0000000000227702578117</a:t>
            </a:r>
          </a:p>
          <a:p>
            <a:pPr algn="ctr">
              <a:lnSpc>
                <a:spcPts val="3247"/>
              </a:lnSpc>
              <a:spcBef>
                <a:spcPct val="0"/>
              </a:spcBef>
            </a:pPr>
            <a:r>
              <a:rPr lang="en-US" sz="2319">
                <a:solidFill>
                  <a:srgbClr val="000000"/>
                </a:solidFill>
                <a:latin typeface="Canva Sans"/>
                <a:ea typeface="Canva Sans"/>
                <a:cs typeface="Canva Sans"/>
                <a:sym typeface="Canva Sans"/>
              </a:rPr>
              <a:t> [8,] -0.0000000000016637167306</a:t>
            </a:r>
          </a:p>
          <a:p>
            <a:pPr algn="ctr">
              <a:lnSpc>
                <a:spcPts val="3247"/>
              </a:lnSpc>
              <a:spcBef>
                <a:spcPct val="0"/>
              </a:spcBef>
            </a:pPr>
            <a:r>
              <a:rPr lang="en-US" sz="2319">
                <a:solidFill>
                  <a:srgbClr val="000000"/>
                </a:solidFill>
                <a:latin typeface="Canva Sans"/>
                <a:ea typeface="Canva Sans"/>
                <a:cs typeface="Canva Sans"/>
                <a:sym typeface="Canva Sans"/>
              </a:rPr>
              <a:t> [9,] -0.0000000000001085172629</a:t>
            </a:r>
          </a:p>
          <a:p>
            <a:pPr algn="ctr">
              <a:lnSpc>
                <a:spcPts val="3247"/>
              </a:lnSpc>
              <a:spcBef>
                <a:spcPct val="0"/>
              </a:spcBef>
            </a:pPr>
            <a:r>
              <a:rPr lang="en-US" sz="2319">
                <a:solidFill>
                  <a:srgbClr val="000000"/>
                </a:solidFill>
                <a:latin typeface="Canva Sans"/>
                <a:ea typeface="Canva Sans"/>
                <a:cs typeface="Canva Sans"/>
                <a:sym typeface="Canva Sans"/>
              </a:rPr>
              <a:t>[10,] -0.0000000000000066769599</a:t>
            </a:r>
          </a:p>
          <a:p>
            <a:pPr algn="ctr">
              <a:lnSpc>
                <a:spcPts val="3247"/>
              </a:lnSpc>
              <a:spcBef>
                <a:spcPct val="0"/>
              </a:spcBef>
            </a:pPr>
            <a:r>
              <a:rPr lang="en-US" sz="2319">
                <a:solidFill>
                  <a:srgbClr val="000000"/>
                </a:solidFill>
                <a:latin typeface="Canva Sans"/>
                <a:ea typeface="Canva Sans"/>
                <a:cs typeface="Canva Sans"/>
                <a:sym typeface="Canva Sans"/>
              </a:rPr>
              <a:t>[11,] -0.0000000000000003970048</a:t>
            </a:r>
          </a:p>
          <a:p>
            <a:pPr algn="ctr">
              <a:lnSpc>
                <a:spcPts val="3247"/>
              </a:lnSpc>
              <a:spcBef>
                <a:spcPct val="0"/>
              </a:spcBef>
            </a:pPr>
            <a:endParaRPr lang="en-US" sz="2319">
              <a:solidFill>
                <a:srgbClr val="000000"/>
              </a:solidFill>
              <a:latin typeface="Canva Sans"/>
              <a:ea typeface="Canva Sans"/>
              <a:cs typeface="Canva Sans"/>
              <a:sym typeface="Canva Sans"/>
            </a:endParaRPr>
          </a:p>
          <a:p>
            <a:pPr algn="ctr">
              <a:lnSpc>
                <a:spcPts val="3247"/>
              </a:lnSpc>
              <a:spcBef>
                <a:spcPct val="0"/>
              </a:spcBef>
            </a:pPr>
            <a:endParaRPr lang="en-US" sz="2319">
              <a:solidFill>
                <a:srgbClr val="000000"/>
              </a:solidFill>
              <a:latin typeface="Canva Sans"/>
              <a:ea typeface="Canva Sans"/>
              <a:cs typeface="Canva Sans"/>
              <a:sym typeface="Canva Sans"/>
            </a:endParaRPr>
          </a:p>
          <a:p>
            <a:pPr algn="ctr">
              <a:lnSpc>
                <a:spcPts val="3247"/>
              </a:lnSpc>
              <a:spcBef>
                <a:spcPct val="0"/>
              </a:spcBef>
            </a:pPr>
            <a:endParaRPr lang="en-US" sz="2319">
              <a:solidFill>
                <a:srgbClr val="000000"/>
              </a:solidFill>
              <a:latin typeface="Canva Sans"/>
              <a:ea typeface="Canva Sans"/>
              <a:cs typeface="Canva Sans"/>
              <a:sym typeface="Canva Sans"/>
            </a:endParaRPr>
          </a:p>
          <a:p>
            <a:pPr algn="ctr">
              <a:lnSpc>
                <a:spcPts val="3247"/>
              </a:lnSpc>
              <a:spcBef>
                <a:spcPct val="0"/>
              </a:spcBef>
            </a:pPr>
            <a:endParaRPr lang="en-US" sz="2319">
              <a:solidFill>
                <a:srgbClr val="000000"/>
              </a:solidFill>
              <a:latin typeface="Canva Sans"/>
              <a:ea typeface="Canva Sans"/>
              <a:cs typeface="Canva Sans"/>
              <a:sym typeface="Canva Sans"/>
            </a:endParaRPr>
          </a:p>
        </p:txBody>
      </p:sp>
      <p:sp>
        <p:nvSpPr>
          <p:cNvPr id="3" name="TextBox 3"/>
          <p:cNvSpPr txBox="1"/>
          <p:nvPr/>
        </p:nvSpPr>
        <p:spPr>
          <a:xfrm>
            <a:off x="5417356" y="2750353"/>
            <a:ext cx="7453288" cy="5722718"/>
          </a:xfrm>
          <a:prstGeom prst="rect">
            <a:avLst/>
          </a:prstGeom>
        </p:spPr>
        <p:txBody>
          <a:bodyPr lIns="0" tIns="0" rIns="0" bIns="0" rtlCol="0" anchor="t">
            <a:spAutoFit/>
          </a:bodyPr>
          <a:lstStyle/>
          <a:p>
            <a:pPr algn="ctr">
              <a:lnSpc>
                <a:spcPts val="3249"/>
              </a:lnSpc>
              <a:spcBef>
                <a:spcPct val="0"/>
              </a:spcBef>
            </a:pPr>
            <a:r>
              <a:rPr lang="en-US" sz="2321">
                <a:solidFill>
                  <a:srgbClr val="000000"/>
                </a:solidFill>
                <a:latin typeface="Canva Sans"/>
                <a:ea typeface="Canva Sans"/>
                <a:cs typeface="Canva Sans"/>
                <a:sym typeface="Canva Sans"/>
              </a:rPr>
              <a:t>Lower Band, CI= 0.95 </a:t>
            </a:r>
          </a:p>
          <a:p>
            <a:pPr algn="ctr">
              <a:lnSpc>
                <a:spcPts val="3249"/>
              </a:lnSpc>
              <a:spcBef>
                <a:spcPct val="0"/>
              </a:spcBef>
            </a:pPr>
            <a:r>
              <a:rPr lang="en-US" sz="2321">
                <a:solidFill>
                  <a:srgbClr val="000000"/>
                </a:solidFill>
                <a:latin typeface="Canva Sans"/>
                <a:ea typeface="Canva Sans"/>
                <a:cs typeface="Canva Sans"/>
                <a:sym typeface="Canva Sans"/>
              </a:rPr>
              <a:t>$retoil</a:t>
            </a:r>
          </a:p>
          <a:p>
            <a:pPr algn="ctr">
              <a:lnSpc>
                <a:spcPts val="3249"/>
              </a:lnSpc>
              <a:spcBef>
                <a:spcPct val="0"/>
              </a:spcBef>
            </a:pPr>
            <a:r>
              <a:rPr lang="en-US" sz="2321">
                <a:solidFill>
                  <a:srgbClr val="000000"/>
                </a:solidFill>
                <a:latin typeface="Canva Sans"/>
                <a:ea typeface="Canva Sans"/>
                <a:cs typeface="Canva Sans"/>
                <a:sym typeface="Canva Sans"/>
              </a:rPr>
              <a:t>                    retclose</a:t>
            </a:r>
          </a:p>
          <a:p>
            <a:pPr algn="ctr">
              <a:lnSpc>
                <a:spcPts val="3249"/>
              </a:lnSpc>
              <a:spcBef>
                <a:spcPct val="0"/>
              </a:spcBef>
            </a:pPr>
            <a:r>
              <a:rPr lang="en-US" sz="2321">
                <a:solidFill>
                  <a:srgbClr val="000000"/>
                </a:solidFill>
                <a:latin typeface="Canva Sans"/>
                <a:ea typeface="Canva Sans"/>
                <a:cs typeface="Canva Sans"/>
                <a:sym typeface="Canva Sans"/>
              </a:rPr>
              <a:t> [1,]  0.0031204832757174544</a:t>
            </a:r>
          </a:p>
          <a:p>
            <a:pPr algn="ctr">
              <a:lnSpc>
                <a:spcPts val="3249"/>
              </a:lnSpc>
              <a:spcBef>
                <a:spcPct val="0"/>
              </a:spcBef>
            </a:pPr>
            <a:r>
              <a:rPr lang="en-US" sz="2321">
                <a:solidFill>
                  <a:srgbClr val="000000"/>
                </a:solidFill>
                <a:latin typeface="Canva Sans"/>
                <a:ea typeface="Canva Sans"/>
                <a:cs typeface="Canva Sans"/>
                <a:sym typeface="Canva Sans"/>
              </a:rPr>
              <a:t> [2,] -0.0003067878116480503</a:t>
            </a:r>
          </a:p>
          <a:p>
            <a:pPr algn="ctr">
              <a:lnSpc>
                <a:spcPts val="3249"/>
              </a:lnSpc>
              <a:spcBef>
                <a:spcPct val="0"/>
              </a:spcBef>
            </a:pPr>
            <a:r>
              <a:rPr lang="en-US" sz="2321">
                <a:solidFill>
                  <a:srgbClr val="000000"/>
                </a:solidFill>
                <a:latin typeface="Canva Sans"/>
                <a:ea typeface="Canva Sans"/>
                <a:cs typeface="Canva Sans"/>
                <a:sym typeface="Canva Sans"/>
              </a:rPr>
              <a:t> [3,] -0.0000384753681899556</a:t>
            </a:r>
          </a:p>
          <a:p>
            <a:pPr algn="ctr">
              <a:lnSpc>
                <a:spcPts val="3249"/>
              </a:lnSpc>
              <a:spcBef>
                <a:spcPct val="0"/>
              </a:spcBef>
            </a:pPr>
            <a:r>
              <a:rPr lang="en-US" sz="2321">
                <a:solidFill>
                  <a:srgbClr val="000000"/>
                </a:solidFill>
                <a:latin typeface="Canva Sans"/>
                <a:ea typeface="Canva Sans"/>
                <a:cs typeface="Canva Sans"/>
                <a:sym typeface="Canva Sans"/>
              </a:rPr>
              <a:t> [4,] -0.0000041824793554175</a:t>
            </a:r>
          </a:p>
          <a:p>
            <a:pPr algn="ctr">
              <a:lnSpc>
                <a:spcPts val="3249"/>
              </a:lnSpc>
              <a:spcBef>
                <a:spcPct val="0"/>
              </a:spcBef>
            </a:pPr>
            <a:r>
              <a:rPr lang="en-US" sz="2321">
                <a:solidFill>
                  <a:srgbClr val="000000"/>
                </a:solidFill>
                <a:latin typeface="Canva Sans"/>
                <a:ea typeface="Canva Sans"/>
                <a:cs typeface="Canva Sans"/>
                <a:sym typeface="Canva Sans"/>
              </a:rPr>
              <a:t> [5,] -0.0000003644127733719</a:t>
            </a:r>
          </a:p>
          <a:p>
            <a:pPr algn="ctr">
              <a:lnSpc>
                <a:spcPts val="3249"/>
              </a:lnSpc>
              <a:spcBef>
                <a:spcPct val="0"/>
              </a:spcBef>
            </a:pPr>
            <a:r>
              <a:rPr lang="en-US" sz="2321">
                <a:solidFill>
                  <a:srgbClr val="000000"/>
                </a:solidFill>
                <a:latin typeface="Canva Sans"/>
                <a:ea typeface="Canva Sans"/>
                <a:cs typeface="Canva Sans"/>
                <a:sym typeface="Canva Sans"/>
              </a:rPr>
              <a:t> [6,] -0.0000000321584895714</a:t>
            </a:r>
          </a:p>
          <a:p>
            <a:pPr algn="ctr">
              <a:lnSpc>
                <a:spcPts val="3249"/>
              </a:lnSpc>
              <a:spcBef>
                <a:spcPct val="0"/>
              </a:spcBef>
            </a:pPr>
            <a:r>
              <a:rPr lang="en-US" sz="2321">
                <a:solidFill>
                  <a:srgbClr val="000000"/>
                </a:solidFill>
                <a:latin typeface="Canva Sans"/>
                <a:ea typeface="Canva Sans"/>
                <a:cs typeface="Canva Sans"/>
                <a:sym typeface="Canva Sans"/>
              </a:rPr>
              <a:t> [7,] -0.0000000027753238979</a:t>
            </a:r>
          </a:p>
          <a:p>
            <a:pPr algn="ctr">
              <a:lnSpc>
                <a:spcPts val="3249"/>
              </a:lnSpc>
              <a:spcBef>
                <a:spcPct val="0"/>
              </a:spcBef>
            </a:pPr>
            <a:r>
              <a:rPr lang="en-US" sz="2321">
                <a:solidFill>
                  <a:srgbClr val="000000"/>
                </a:solidFill>
                <a:latin typeface="Canva Sans"/>
                <a:ea typeface="Canva Sans"/>
                <a:cs typeface="Canva Sans"/>
                <a:sym typeface="Canva Sans"/>
              </a:rPr>
              <a:t> [8,] -0.0000000002369838809</a:t>
            </a:r>
          </a:p>
          <a:p>
            <a:pPr algn="ctr">
              <a:lnSpc>
                <a:spcPts val="3249"/>
              </a:lnSpc>
              <a:spcBef>
                <a:spcPct val="0"/>
              </a:spcBef>
            </a:pPr>
            <a:r>
              <a:rPr lang="en-US" sz="2321">
                <a:solidFill>
                  <a:srgbClr val="000000"/>
                </a:solidFill>
                <a:latin typeface="Canva Sans"/>
                <a:ea typeface="Canva Sans"/>
                <a:cs typeface="Canva Sans"/>
                <a:sym typeface="Canva Sans"/>
              </a:rPr>
              <a:t> [9,] -0.0000000000201608200</a:t>
            </a:r>
          </a:p>
          <a:p>
            <a:pPr algn="ctr">
              <a:lnSpc>
                <a:spcPts val="3249"/>
              </a:lnSpc>
              <a:spcBef>
                <a:spcPct val="0"/>
              </a:spcBef>
            </a:pPr>
            <a:r>
              <a:rPr lang="en-US" sz="2321">
                <a:solidFill>
                  <a:srgbClr val="000000"/>
                </a:solidFill>
                <a:latin typeface="Canva Sans"/>
                <a:ea typeface="Canva Sans"/>
                <a:cs typeface="Canva Sans"/>
                <a:sym typeface="Canva Sans"/>
              </a:rPr>
              <a:t>[10,] -0.0000000000017158324</a:t>
            </a:r>
          </a:p>
          <a:p>
            <a:pPr algn="ctr">
              <a:lnSpc>
                <a:spcPts val="3249"/>
              </a:lnSpc>
              <a:spcBef>
                <a:spcPct val="0"/>
              </a:spcBef>
            </a:pPr>
            <a:r>
              <a:rPr lang="en-US" sz="2321">
                <a:solidFill>
                  <a:srgbClr val="000000"/>
                </a:solidFill>
                <a:latin typeface="Canva Sans"/>
                <a:ea typeface="Canva Sans"/>
                <a:cs typeface="Canva Sans"/>
                <a:sym typeface="Canva Sans"/>
              </a:rPr>
              <a:t>[11,] -0.0000000000001464539</a:t>
            </a:r>
          </a:p>
        </p:txBody>
      </p:sp>
      <p:sp>
        <p:nvSpPr>
          <p:cNvPr id="4" name="TextBox 4"/>
          <p:cNvSpPr txBox="1"/>
          <p:nvPr/>
        </p:nvSpPr>
        <p:spPr>
          <a:xfrm>
            <a:off x="11851074" y="2750353"/>
            <a:ext cx="5937216" cy="5722833"/>
          </a:xfrm>
          <a:prstGeom prst="rect">
            <a:avLst/>
          </a:prstGeom>
        </p:spPr>
        <p:txBody>
          <a:bodyPr lIns="0" tIns="0" rIns="0" bIns="0" rtlCol="0" anchor="t">
            <a:spAutoFit/>
          </a:bodyPr>
          <a:lstStyle/>
          <a:p>
            <a:pPr algn="ctr">
              <a:lnSpc>
                <a:spcPts val="3243"/>
              </a:lnSpc>
              <a:spcBef>
                <a:spcPct val="0"/>
              </a:spcBef>
            </a:pPr>
            <a:r>
              <a:rPr lang="en-US" sz="2316">
                <a:solidFill>
                  <a:srgbClr val="000000"/>
                </a:solidFill>
                <a:latin typeface="Canva Sans"/>
                <a:ea typeface="Canva Sans"/>
                <a:cs typeface="Canva Sans"/>
                <a:sym typeface="Canva Sans"/>
              </a:rPr>
              <a:t>Upper Band, CI= 0.95 </a:t>
            </a:r>
          </a:p>
          <a:p>
            <a:pPr algn="ctr">
              <a:lnSpc>
                <a:spcPts val="3243"/>
              </a:lnSpc>
              <a:spcBef>
                <a:spcPct val="0"/>
              </a:spcBef>
            </a:pPr>
            <a:r>
              <a:rPr lang="en-US" sz="2316">
                <a:solidFill>
                  <a:srgbClr val="000000"/>
                </a:solidFill>
                <a:latin typeface="Canva Sans"/>
                <a:ea typeface="Canva Sans"/>
                <a:cs typeface="Canva Sans"/>
                <a:sym typeface="Canva Sans"/>
              </a:rPr>
              <a:t>$retoil</a:t>
            </a:r>
          </a:p>
          <a:p>
            <a:pPr algn="ctr">
              <a:lnSpc>
                <a:spcPts val="3243"/>
              </a:lnSpc>
              <a:spcBef>
                <a:spcPct val="0"/>
              </a:spcBef>
            </a:pPr>
            <a:r>
              <a:rPr lang="en-US" sz="2316">
                <a:solidFill>
                  <a:srgbClr val="000000"/>
                </a:solidFill>
                <a:latin typeface="Canva Sans"/>
                <a:ea typeface="Canva Sans"/>
                <a:cs typeface="Canva Sans"/>
                <a:sym typeface="Canva Sans"/>
              </a:rPr>
              <a:t>                   retclose</a:t>
            </a:r>
          </a:p>
          <a:p>
            <a:pPr algn="ctr">
              <a:lnSpc>
                <a:spcPts val="3243"/>
              </a:lnSpc>
              <a:spcBef>
                <a:spcPct val="0"/>
              </a:spcBef>
            </a:pPr>
            <a:r>
              <a:rPr lang="en-US" sz="2316">
                <a:solidFill>
                  <a:srgbClr val="000000"/>
                </a:solidFill>
                <a:latin typeface="Canva Sans"/>
                <a:ea typeface="Canva Sans"/>
                <a:cs typeface="Canva Sans"/>
                <a:sym typeface="Canva Sans"/>
              </a:rPr>
              <a:t> [1,] 0.0058375885153389411</a:t>
            </a:r>
          </a:p>
          <a:p>
            <a:pPr algn="ctr">
              <a:lnSpc>
                <a:spcPts val="3243"/>
              </a:lnSpc>
              <a:spcBef>
                <a:spcPct val="0"/>
              </a:spcBef>
            </a:pPr>
            <a:r>
              <a:rPr lang="en-US" sz="2316">
                <a:solidFill>
                  <a:srgbClr val="000000"/>
                </a:solidFill>
                <a:latin typeface="Canva Sans"/>
                <a:ea typeface="Canva Sans"/>
                <a:cs typeface="Canva Sans"/>
                <a:sym typeface="Canva Sans"/>
              </a:rPr>
              <a:t> [2,] 0.0006626192369359810</a:t>
            </a:r>
          </a:p>
          <a:p>
            <a:pPr algn="ctr">
              <a:lnSpc>
                <a:spcPts val="3243"/>
              </a:lnSpc>
              <a:spcBef>
                <a:spcPct val="0"/>
              </a:spcBef>
            </a:pPr>
            <a:r>
              <a:rPr lang="en-US" sz="2316">
                <a:solidFill>
                  <a:srgbClr val="000000"/>
                </a:solidFill>
                <a:latin typeface="Canva Sans"/>
                <a:ea typeface="Canva Sans"/>
                <a:cs typeface="Canva Sans"/>
                <a:sym typeface="Canva Sans"/>
              </a:rPr>
              <a:t> [3,] 0.0000667749345053867</a:t>
            </a:r>
          </a:p>
          <a:p>
            <a:pPr algn="ctr">
              <a:lnSpc>
                <a:spcPts val="3243"/>
              </a:lnSpc>
              <a:spcBef>
                <a:spcPct val="0"/>
              </a:spcBef>
            </a:pPr>
            <a:r>
              <a:rPr lang="en-US" sz="2316">
                <a:solidFill>
                  <a:srgbClr val="000000"/>
                </a:solidFill>
                <a:latin typeface="Canva Sans"/>
                <a:ea typeface="Canva Sans"/>
                <a:cs typeface="Canva Sans"/>
                <a:sym typeface="Canva Sans"/>
              </a:rPr>
              <a:t> [4,] 0.0000051637484409060</a:t>
            </a:r>
          </a:p>
          <a:p>
            <a:pPr algn="ctr">
              <a:lnSpc>
                <a:spcPts val="3243"/>
              </a:lnSpc>
              <a:spcBef>
                <a:spcPct val="0"/>
              </a:spcBef>
            </a:pPr>
            <a:r>
              <a:rPr lang="en-US" sz="2316">
                <a:solidFill>
                  <a:srgbClr val="000000"/>
                </a:solidFill>
                <a:latin typeface="Canva Sans"/>
                <a:ea typeface="Canva Sans"/>
                <a:cs typeface="Canva Sans"/>
                <a:sym typeface="Canva Sans"/>
              </a:rPr>
              <a:t> [5,] 0.0000004922613301596</a:t>
            </a:r>
          </a:p>
          <a:p>
            <a:pPr algn="ctr">
              <a:lnSpc>
                <a:spcPts val="3243"/>
              </a:lnSpc>
              <a:spcBef>
                <a:spcPct val="0"/>
              </a:spcBef>
            </a:pPr>
            <a:r>
              <a:rPr lang="en-US" sz="2316">
                <a:solidFill>
                  <a:srgbClr val="000000"/>
                </a:solidFill>
                <a:latin typeface="Canva Sans"/>
                <a:ea typeface="Canva Sans"/>
                <a:cs typeface="Canva Sans"/>
                <a:sym typeface="Canva Sans"/>
              </a:rPr>
              <a:t> [6,] 0.0000000458643853453</a:t>
            </a:r>
          </a:p>
          <a:p>
            <a:pPr algn="ctr">
              <a:lnSpc>
                <a:spcPts val="3243"/>
              </a:lnSpc>
              <a:spcBef>
                <a:spcPct val="0"/>
              </a:spcBef>
            </a:pPr>
            <a:r>
              <a:rPr lang="en-US" sz="2316">
                <a:solidFill>
                  <a:srgbClr val="000000"/>
                </a:solidFill>
                <a:latin typeface="Canva Sans"/>
                <a:ea typeface="Canva Sans"/>
                <a:cs typeface="Canva Sans"/>
                <a:sym typeface="Canva Sans"/>
              </a:rPr>
              <a:t> [7,] 0.0000000041905806870</a:t>
            </a:r>
          </a:p>
          <a:p>
            <a:pPr algn="ctr">
              <a:lnSpc>
                <a:spcPts val="3243"/>
              </a:lnSpc>
              <a:spcBef>
                <a:spcPct val="0"/>
              </a:spcBef>
            </a:pPr>
            <a:r>
              <a:rPr lang="en-US" sz="2316">
                <a:solidFill>
                  <a:srgbClr val="000000"/>
                </a:solidFill>
                <a:latin typeface="Canva Sans"/>
                <a:ea typeface="Canva Sans"/>
                <a:cs typeface="Canva Sans"/>
                <a:sym typeface="Canva Sans"/>
              </a:rPr>
              <a:t> [8,] 0.0000000003684201186</a:t>
            </a:r>
          </a:p>
          <a:p>
            <a:pPr algn="ctr">
              <a:lnSpc>
                <a:spcPts val="3243"/>
              </a:lnSpc>
              <a:spcBef>
                <a:spcPct val="0"/>
              </a:spcBef>
            </a:pPr>
            <a:r>
              <a:rPr lang="en-US" sz="2316">
                <a:solidFill>
                  <a:srgbClr val="000000"/>
                </a:solidFill>
                <a:latin typeface="Canva Sans"/>
                <a:ea typeface="Canva Sans"/>
                <a:cs typeface="Canva Sans"/>
                <a:sym typeface="Canva Sans"/>
              </a:rPr>
              <a:t> [9,] 0.0000000000340808521</a:t>
            </a:r>
          </a:p>
          <a:p>
            <a:pPr algn="ctr">
              <a:lnSpc>
                <a:spcPts val="3243"/>
              </a:lnSpc>
              <a:spcBef>
                <a:spcPct val="0"/>
              </a:spcBef>
            </a:pPr>
            <a:r>
              <a:rPr lang="en-US" sz="2316">
                <a:solidFill>
                  <a:srgbClr val="000000"/>
                </a:solidFill>
                <a:latin typeface="Canva Sans"/>
                <a:ea typeface="Canva Sans"/>
                <a:cs typeface="Canva Sans"/>
                <a:sym typeface="Canva Sans"/>
              </a:rPr>
              <a:t>[10,] 0.0000000000032142857</a:t>
            </a:r>
          </a:p>
          <a:p>
            <a:pPr algn="ctr">
              <a:lnSpc>
                <a:spcPts val="3243"/>
              </a:lnSpc>
              <a:spcBef>
                <a:spcPct val="0"/>
              </a:spcBef>
            </a:pPr>
            <a:r>
              <a:rPr lang="en-US" sz="2316">
                <a:solidFill>
                  <a:srgbClr val="000000"/>
                </a:solidFill>
                <a:latin typeface="Canva Sans"/>
                <a:ea typeface="Canva Sans"/>
                <a:cs typeface="Canva Sans"/>
                <a:sym typeface="Canva Sans"/>
              </a:rPr>
              <a:t>[11,] 0.0000000000002916643</a:t>
            </a:r>
          </a:p>
        </p:txBody>
      </p:sp>
      <p:sp>
        <p:nvSpPr>
          <p:cNvPr id="5" name="TextBox 5"/>
          <p:cNvSpPr txBox="1"/>
          <p:nvPr/>
        </p:nvSpPr>
        <p:spPr>
          <a:xfrm>
            <a:off x="3478994" y="226378"/>
            <a:ext cx="10678418" cy="863600"/>
          </a:xfrm>
          <a:prstGeom prst="rect">
            <a:avLst/>
          </a:prstGeom>
        </p:spPr>
        <p:txBody>
          <a:bodyPr lIns="0" tIns="0" rIns="0" bIns="0" rtlCol="0" anchor="t">
            <a:spAutoFit/>
          </a:bodyPr>
          <a:lstStyle/>
          <a:p>
            <a:pPr algn="ctr">
              <a:lnSpc>
                <a:spcPts val="7000"/>
              </a:lnSpc>
            </a:pPr>
            <a:r>
              <a:rPr lang="en-US" sz="5000" b="1">
                <a:solidFill>
                  <a:srgbClr val="000000"/>
                </a:solidFill>
                <a:latin typeface="Canva Sans Bold"/>
                <a:ea typeface="Canva Sans Bold"/>
                <a:cs typeface="Canva Sans Bold"/>
                <a:sym typeface="Canva Sans Bold"/>
              </a:rPr>
              <a:t>Impulse response Function results</a:t>
            </a:r>
          </a:p>
        </p:txBody>
      </p:sp>
      <p:sp>
        <p:nvSpPr>
          <p:cNvPr id="6" name="Freeform 6"/>
          <p:cNvSpPr/>
          <p:nvPr/>
        </p:nvSpPr>
        <p:spPr>
          <a:xfrm>
            <a:off x="17527168" y="9559456"/>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0" y="1608058"/>
            <a:ext cx="18288000" cy="6909911"/>
          </a:xfrm>
          <a:prstGeom prst="rect">
            <a:avLst/>
          </a:prstGeom>
        </p:spPr>
        <p:txBody>
          <a:bodyPr lIns="0" tIns="0" rIns="0" bIns="0" rtlCol="0" anchor="t">
            <a:spAutoFit/>
          </a:bodyPr>
          <a:lstStyle/>
          <a:p>
            <a:pPr marL="611267" lvl="1" indent="-305633" algn="just">
              <a:lnSpc>
                <a:spcPts val="3963"/>
              </a:lnSpc>
              <a:buFont typeface="Arial"/>
              <a:buChar char="•"/>
            </a:pPr>
            <a:r>
              <a:rPr lang="en-US" sz="2831" dirty="0">
                <a:solidFill>
                  <a:srgbClr val="000000"/>
                </a:solidFill>
                <a:latin typeface="Canva Sans"/>
                <a:ea typeface="Canva Sans"/>
                <a:cs typeface="Canva Sans"/>
                <a:sym typeface="Canva Sans"/>
              </a:rPr>
              <a:t>The results represent the impulse response function (IRF) for the impact of a shock in the variable "</a:t>
            </a:r>
            <a:r>
              <a:rPr lang="en-US" sz="2831" dirty="0" err="1">
                <a:solidFill>
                  <a:srgbClr val="000000"/>
                </a:solidFill>
                <a:latin typeface="Canva Sans"/>
                <a:ea typeface="Canva Sans"/>
                <a:cs typeface="Canva Sans"/>
                <a:sym typeface="Canva Sans"/>
              </a:rPr>
              <a:t>retoil</a:t>
            </a:r>
            <a:r>
              <a:rPr lang="en-US" sz="2831" dirty="0">
                <a:solidFill>
                  <a:srgbClr val="000000"/>
                </a:solidFill>
                <a:latin typeface="Canva Sans"/>
                <a:ea typeface="Canva Sans"/>
                <a:cs typeface="Canva Sans"/>
                <a:sym typeface="Canva Sans"/>
              </a:rPr>
              <a:t>" on "</a:t>
            </a:r>
            <a:r>
              <a:rPr lang="en-US" sz="2831" dirty="0" err="1">
                <a:solidFill>
                  <a:srgbClr val="000000"/>
                </a:solidFill>
                <a:latin typeface="Canva Sans"/>
                <a:ea typeface="Canva Sans"/>
                <a:cs typeface="Canva Sans"/>
                <a:sym typeface="Canva Sans"/>
              </a:rPr>
              <a:t>retclose</a:t>
            </a:r>
            <a:r>
              <a:rPr lang="en-US" sz="2831" dirty="0">
                <a:solidFill>
                  <a:srgbClr val="000000"/>
                </a:solidFill>
                <a:latin typeface="Canva Sans"/>
                <a:ea typeface="Canva Sans"/>
                <a:cs typeface="Canva Sans"/>
                <a:sym typeface="Canva Sans"/>
              </a:rPr>
              <a:t>" over 11 time periods.</a:t>
            </a:r>
          </a:p>
          <a:p>
            <a:pPr algn="just">
              <a:lnSpc>
                <a:spcPts val="3963"/>
              </a:lnSpc>
            </a:pPr>
            <a:endParaRPr lang="en-US" sz="2831" dirty="0">
              <a:solidFill>
                <a:srgbClr val="000000"/>
              </a:solidFill>
              <a:latin typeface="Canva Sans"/>
              <a:ea typeface="Canva Sans"/>
              <a:cs typeface="Canva Sans"/>
              <a:sym typeface="Canva Sans"/>
            </a:endParaRPr>
          </a:p>
          <a:p>
            <a:pPr marL="611267" lvl="1" indent="-305633" algn="just">
              <a:lnSpc>
                <a:spcPts val="3963"/>
              </a:lnSpc>
              <a:buFont typeface="Arial"/>
              <a:buChar char="•"/>
            </a:pPr>
            <a:r>
              <a:rPr lang="en-US" sz="2831" dirty="0">
                <a:solidFill>
                  <a:srgbClr val="000000"/>
                </a:solidFill>
                <a:latin typeface="Canva Sans"/>
                <a:ea typeface="Canva Sans"/>
                <a:cs typeface="Canva Sans"/>
                <a:sym typeface="Canva Sans"/>
              </a:rPr>
              <a:t>The impulse response function provides a main coefficient per time period, along with a 95% confidence interval given by the lower and upper bounds.</a:t>
            </a:r>
          </a:p>
          <a:p>
            <a:pPr algn="just">
              <a:lnSpc>
                <a:spcPts val="3963"/>
              </a:lnSpc>
            </a:pPr>
            <a:endParaRPr lang="en-US" sz="2831" dirty="0">
              <a:solidFill>
                <a:srgbClr val="000000"/>
              </a:solidFill>
              <a:latin typeface="Canva Sans"/>
              <a:ea typeface="Canva Sans"/>
              <a:cs typeface="Canva Sans"/>
              <a:sym typeface="Canva Sans"/>
            </a:endParaRPr>
          </a:p>
          <a:p>
            <a:pPr marL="611267" lvl="1" indent="-305633" algn="just">
              <a:lnSpc>
                <a:spcPts val="3963"/>
              </a:lnSpc>
              <a:buFont typeface="Arial"/>
              <a:buChar char="•"/>
            </a:pPr>
            <a:r>
              <a:rPr lang="en-US" sz="2831" dirty="0">
                <a:solidFill>
                  <a:srgbClr val="000000"/>
                </a:solidFill>
                <a:latin typeface="Canva Sans"/>
                <a:ea typeface="Canva Sans"/>
                <a:cs typeface="Canva Sans"/>
                <a:sym typeface="Canva Sans"/>
              </a:rPr>
              <a:t>Each coefficient under "</a:t>
            </a:r>
            <a:r>
              <a:rPr lang="en-US" sz="2831" dirty="0" err="1">
                <a:solidFill>
                  <a:srgbClr val="000000"/>
                </a:solidFill>
                <a:latin typeface="Canva Sans"/>
                <a:ea typeface="Canva Sans"/>
                <a:cs typeface="Canva Sans"/>
                <a:sym typeface="Canva Sans"/>
              </a:rPr>
              <a:t>retclose</a:t>
            </a:r>
            <a:r>
              <a:rPr lang="en-US" sz="2831" dirty="0">
                <a:solidFill>
                  <a:srgbClr val="000000"/>
                </a:solidFill>
                <a:latin typeface="Canva Sans"/>
                <a:ea typeface="Canva Sans"/>
                <a:cs typeface="Canva Sans"/>
                <a:sym typeface="Canva Sans"/>
              </a:rPr>
              <a:t>" in the Impulse Response Coefficients section represents the expected response of "</a:t>
            </a:r>
            <a:r>
              <a:rPr lang="en-US" sz="2831" dirty="0" err="1">
                <a:solidFill>
                  <a:srgbClr val="000000"/>
                </a:solidFill>
                <a:latin typeface="Canva Sans"/>
                <a:ea typeface="Canva Sans"/>
                <a:cs typeface="Canva Sans"/>
                <a:sym typeface="Canva Sans"/>
              </a:rPr>
              <a:t>retclose</a:t>
            </a:r>
            <a:r>
              <a:rPr lang="en-US" sz="2831" dirty="0">
                <a:solidFill>
                  <a:srgbClr val="000000"/>
                </a:solidFill>
                <a:latin typeface="Canva Sans"/>
                <a:ea typeface="Canva Sans"/>
                <a:cs typeface="Canva Sans"/>
                <a:sym typeface="Canva Sans"/>
              </a:rPr>
              <a:t>" to a one-unit shock in "</a:t>
            </a:r>
            <a:r>
              <a:rPr lang="en-US" sz="2831" dirty="0" err="1">
                <a:solidFill>
                  <a:srgbClr val="000000"/>
                </a:solidFill>
                <a:latin typeface="Canva Sans"/>
                <a:ea typeface="Canva Sans"/>
                <a:cs typeface="Canva Sans"/>
                <a:sym typeface="Canva Sans"/>
              </a:rPr>
              <a:t>retoil</a:t>
            </a:r>
            <a:r>
              <a:rPr lang="en-US" sz="2831" dirty="0">
                <a:solidFill>
                  <a:srgbClr val="000000"/>
                </a:solidFill>
                <a:latin typeface="Canva Sans"/>
                <a:ea typeface="Canva Sans"/>
                <a:cs typeface="Canva Sans"/>
                <a:sym typeface="Canva Sans"/>
              </a:rPr>
              <a:t>" at each time period. </a:t>
            </a:r>
          </a:p>
          <a:p>
            <a:pPr algn="just">
              <a:lnSpc>
                <a:spcPts val="3963"/>
              </a:lnSpc>
            </a:pPr>
            <a:endParaRPr lang="en-US" sz="2831" dirty="0">
              <a:solidFill>
                <a:srgbClr val="000000"/>
              </a:solidFill>
              <a:latin typeface="Canva Sans"/>
              <a:ea typeface="Canva Sans"/>
              <a:cs typeface="Canva Sans"/>
              <a:sym typeface="Canva Sans"/>
            </a:endParaRPr>
          </a:p>
          <a:p>
            <a:pPr marL="611267" lvl="1" indent="-305633" algn="just">
              <a:lnSpc>
                <a:spcPts val="3963"/>
              </a:lnSpc>
              <a:buFont typeface="Arial"/>
              <a:buChar char="•"/>
            </a:pPr>
            <a:r>
              <a:rPr lang="en-US" sz="2831" dirty="0">
                <a:solidFill>
                  <a:srgbClr val="000000"/>
                </a:solidFill>
                <a:latin typeface="Canva Sans"/>
                <a:ea typeface="Canva Sans"/>
                <a:cs typeface="Canva Sans"/>
                <a:sym typeface="Canva Sans"/>
              </a:rPr>
              <a:t>The effects diminish significantly as the lags increase.</a:t>
            </a:r>
          </a:p>
          <a:p>
            <a:pPr algn="just">
              <a:lnSpc>
                <a:spcPts val="3963"/>
              </a:lnSpc>
            </a:pPr>
            <a:endParaRPr lang="en-US" sz="2831" dirty="0">
              <a:solidFill>
                <a:srgbClr val="000000"/>
              </a:solidFill>
              <a:latin typeface="Canva Sans"/>
              <a:ea typeface="Canva Sans"/>
              <a:cs typeface="Canva Sans"/>
              <a:sym typeface="Canva Sans"/>
            </a:endParaRPr>
          </a:p>
          <a:p>
            <a:pPr marL="611267" lvl="1" indent="-305633" algn="just">
              <a:lnSpc>
                <a:spcPts val="3963"/>
              </a:lnSpc>
              <a:buFont typeface="Arial"/>
              <a:buChar char="•"/>
            </a:pPr>
            <a:r>
              <a:rPr lang="en-US" sz="2831" dirty="0">
                <a:solidFill>
                  <a:srgbClr val="000000"/>
                </a:solidFill>
                <a:latin typeface="Canva Sans"/>
                <a:ea typeface="Canva Sans"/>
                <a:cs typeface="Canva Sans"/>
                <a:sym typeface="Canva Sans"/>
              </a:rPr>
              <a:t>The first period shows a statistically significant positive impact on "</a:t>
            </a:r>
            <a:r>
              <a:rPr lang="en-US" sz="2831" dirty="0" err="1">
                <a:solidFill>
                  <a:srgbClr val="000000"/>
                </a:solidFill>
                <a:latin typeface="Canva Sans"/>
                <a:ea typeface="Canva Sans"/>
                <a:cs typeface="Canva Sans"/>
                <a:sym typeface="Canva Sans"/>
              </a:rPr>
              <a:t>retclose</a:t>
            </a:r>
            <a:r>
              <a:rPr lang="en-US" sz="2831" dirty="0">
                <a:solidFill>
                  <a:srgbClr val="000000"/>
                </a:solidFill>
                <a:latin typeface="Canva Sans"/>
                <a:ea typeface="Canva Sans"/>
                <a:cs typeface="Canva Sans"/>
                <a:sym typeface="Canva Sans"/>
              </a:rPr>
              <a:t>" from a shock to "</a:t>
            </a:r>
            <a:r>
              <a:rPr lang="en-US" sz="2831" dirty="0" err="1">
                <a:solidFill>
                  <a:srgbClr val="000000"/>
                </a:solidFill>
                <a:latin typeface="Canva Sans"/>
                <a:ea typeface="Canva Sans"/>
                <a:cs typeface="Canva Sans"/>
                <a:sym typeface="Canva Sans"/>
              </a:rPr>
              <a:t>retoil</a:t>
            </a:r>
            <a:r>
              <a:rPr lang="en-US" sz="2831" dirty="0">
                <a:solidFill>
                  <a:srgbClr val="000000"/>
                </a:solidFill>
                <a:latin typeface="Canva Sans"/>
                <a:ea typeface="Canva Sans"/>
                <a:cs typeface="Canva Sans"/>
                <a:sym typeface="Canva Sans"/>
              </a:rPr>
              <a:t>", indicating that initially, an increase in "</a:t>
            </a:r>
            <a:r>
              <a:rPr lang="en-US" sz="2831" dirty="0" err="1">
                <a:solidFill>
                  <a:srgbClr val="000000"/>
                </a:solidFill>
                <a:latin typeface="Canva Sans"/>
                <a:ea typeface="Canva Sans"/>
                <a:cs typeface="Canva Sans"/>
                <a:sym typeface="Canva Sans"/>
              </a:rPr>
              <a:t>retoil</a:t>
            </a:r>
            <a:r>
              <a:rPr lang="en-US" sz="2831" dirty="0">
                <a:solidFill>
                  <a:srgbClr val="000000"/>
                </a:solidFill>
                <a:latin typeface="Canva Sans"/>
                <a:ea typeface="Canva Sans"/>
                <a:cs typeface="Canva Sans"/>
                <a:sym typeface="Canva Sans"/>
              </a:rPr>
              <a:t>" positively affects "</a:t>
            </a:r>
            <a:r>
              <a:rPr lang="en-US" sz="2831" dirty="0" err="1">
                <a:solidFill>
                  <a:srgbClr val="000000"/>
                </a:solidFill>
                <a:latin typeface="Canva Sans"/>
                <a:ea typeface="Canva Sans"/>
                <a:cs typeface="Canva Sans"/>
                <a:sym typeface="Canva Sans"/>
              </a:rPr>
              <a:t>retclose</a:t>
            </a:r>
            <a:r>
              <a:rPr lang="en-US" sz="2831" dirty="0">
                <a:solidFill>
                  <a:srgbClr val="000000"/>
                </a:solidFill>
                <a:latin typeface="Canva Sans"/>
                <a:ea typeface="Canva Sans"/>
                <a:cs typeface="Canva Sans"/>
                <a:sym typeface="Canva Sans"/>
              </a:rPr>
              <a:t>".</a:t>
            </a:r>
          </a:p>
          <a:p>
            <a:pPr algn="just">
              <a:lnSpc>
                <a:spcPts val="3963"/>
              </a:lnSpc>
              <a:spcBef>
                <a:spcPct val="0"/>
              </a:spcBef>
            </a:pPr>
            <a:endParaRPr lang="en-US" sz="2831" dirty="0">
              <a:solidFill>
                <a:srgbClr val="000000"/>
              </a:solidFill>
              <a:latin typeface="Canva Sans"/>
              <a:ea typeface="Canva Sans"/>
              <a:cs typeface="Canva Sans"/>
              <a:sym typeface="Canva Sans"/>
            </a:endParaRPr>
          </a:p>
        </p:txBody>
      </p:sp>
      <p:sp>
        <p:nvSpPr>
          <p:cNvPr id="3" name="Freeform 3"/>
          <p:cNvSpPr/>
          <p:nvPr/>
        </p:nvSpPr>
        <p:spPr>
          <a:xfrm>
            <a:off x="17527168" y="9559456"/>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919372" y="330427"/>
            <a:ext cx="16230600" cy="1310821"/>
          </a:xfrm>
          <a:prstGeom prst="rect">
            <a:avLst/>
          </a:prstGeom>
        </p:spPr>
        <p:txBody>
          <a:bodyPr lIns="0" tIns="0" rIns="0" bIns="0" rtlCol="0" anchor="t">
            <a:spAutoFit/>
          </a:bodyPr>
          <a:lstStyle/>
          <a:p>
            <a:pPr algn="l">
              <a:lnSpc>
                <a:spcPts val="5200"/>
              </a:lnSpc>
            </a:pPr>
            <a:r>
              <a:rPr lang="en-US" sz="3714" b="1" spc="843">
                <a:solidFill>
                  <a:srgbClr val="2B2C30"/>
                </a:solidFill>
                <a:latin typeface="Public Sans Bold"/>
                <a:ea typeface="Public Sans Bold"/>
                <a:cs typeface="Public Sans Bold"/>
                <a:sym typeface="Public Sans Bold"/>
              </a:rPr>
              <a:t>HISTORY OF THE SAUDI ARABIAN ECONOMY</a:t>
            </a:r>
          </a:p>
          <a:p>
            <a:pPr algn="l">
              <a:lnSpc>
                <a:spcPts val="5200"/>
              </a:lnSpc>
              <a:spcBef>
                <a:spcPct val="0"/>
              </a:spcBef>
            </a:pPr>
            <a:endParaRPr lang="en-US" sz="3714" b="1" spc="843">
              <a:solidFill>
                <a:srgbClr val="2B2C30"/>
              </a:solidFill>
              <a:latin typeface="Public Sans Bold"/>
              <a:ea typeface="Public Sans Bold"/>
              <a:cs typeface="Public Sans Bold"/>
              <a:sym typeface="Public Sans Bold"/>
            </a:endParaRPr>
          </a:p>
        </p:txBody>
      </p:sp>
      <p:sp>
        <p:nvSpPr>
          <p:cNvPr id="3" name="AutoShape 3"/>
          <p:cNvSpPr/>
          <p:nvPr/>
        </p:nvSpPr>
        <p:spPr>
          <a:xfrm flipV="1">
            <a:off x="919383" y="1033462"/>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4" name="TextBox 4"/>
          <p:cNvSpPr txBox="1"/>
          <p:nvPr/>
        </p:nvSpPr>
        <p:spPr>
          <a:xfrm>
            <a:off x="919372" y="995771"/>
            <a:ext cx="17368628" cy="8989695"/>
          </a:xfrm>
          <a:prstGeom prst="rect">
            <a:avLst/>
          </a:prstGeom>
        </p:spPr>
        <p:txBody>
          <a:bodyPr lIns="0" tIns="0" rIns="0" bIns="0" rtlCol="0" anchor="t">
            <a:spAutoFit/>
          </a:bodyPr>
          <a:lstStyle/>
          <a:p>
            <a:pPr algn="l">
              <a:lnSpc>
                <a:spcPts val="3449"/>
              </a:lnSpc>
            </a:pPr>
            <a:r>
              <a:rPr lang="en-US" sz="2299" b="1">
                <a:solidFill>
                  <a:srgbClr val="000000"/>
                </a:solidFill>
                <a:latin typeface="Public Sans Bold"/>
                <a:ea typeface="Public Sans Bold"/>
                <a:cs typeface="Public Sans Bold"/>
                <a:sym typeface="Public Sans Bold"/>
              </a:rPr>
              <a:t>Pre-Oil Era (Before 1938)</a:t>
            </a:r>
          </a:p>
          <a:p>
            <a:pPr algn="l">
              <a:lnSpc>
                <a:spcPts val="3449"/>
              </a:lnSpc>
            </a:pPr>
            <a:endParaRPr lang="en-US" sz="2299" b="1">
              <a:solidFill>
                <a:srgbClr val="000000"/>
              </a:solidFill>
              <a:latin typeface="Public Sans Bold"/>
              <a:ea typeface="Public Sans Bold"/>
              <a:cs typeface="Public Sans Bold"/>
              <a:sym typeface="Public Sans Bold"/>
            </a:endParaRPr>
          </a:p>
          <a:p>
            <a:pPr marL="496569" lvl="1" indent="-248284" algn="l">
              <a:lnSpc>
                <a:spcPts val="3449"/>
              </a:lnSpc>
              <a:buFont typeface="Arial"/>
              <a:buChar char="•"/>
            </a:pPr>
            <a:r>
              <a:rPr lang="en-US" sz="2299">
                <a:solidFill>
                  <a:srgbClr val="000000"/>
                </a:solidFill>
                <a:latin typeface="Public Sans"/>
                <a:ea typeface="Public Sans"/>
                <a:cs typeface="Public Sans"/>
                <a:sym typeface="Public Sans"/>
              </a:rPr>
              <a:t>Economy based on agriculture, trade, and religious tourism (Mecca &amp; Medina).</a:t>
            </a:r>
          </a:p>
          <a:p>
            <a:pPr marL="496569" lvl="1" indent="-248284" algn="l">
              <a:lnSpc>
                <a:spcPts val="3449"/>
              </a:lnSpc>
              <a:buFont typeface="Arial"/>
              <a:buChar char="•"/>
            </a:pPr>
            <a:r>
              <a:rPr lang="en-US" sz="2299">
                <a:solidFill>
                  <a:srgbClr val="000000"/>
                </a:solidFill>
                <a:latin typeface="Public Sans"/>
                <a:ea typeface="Public Sans"/>
                <a:cs typeface="Public Sans"/>
                <a:sym typeface="Public Sans"/>
              </a:rPr>
              <a:t>Limited industrial development, focused on subsistence farming and regional trade.</a:t>
            </a:r>
          </a:p>
          <a:p>
            <a:pPr marL="496569" lvl="1" indent="-248284" algn="l">
              <a:lnSpc>
                <a:spcPts val="3449"/>
              </a:lnSpc>
              <a:buFont typeface="Arial"/>
              <a:buChar char="•"/>
            </a:pPr>
            <a:r>
              <a:rPr lang="en-US" sz="2299">
                <a:solidFill>
                  <a:srgbClr val="000000"/>
                </a:solidFill>
                <a:latin typeface="Public Sans"/>
                <a:ea typeface="Public Sans"/>
                <a:cs typeface="Public Sans"/>
                <a:sym typeface="Public Sans"/>
              </a:rPr>
              <a:t>Oil Discovery and Boom (1938-1980s)</a:t>
            </a:r>
          </a:p>
          <a:p>
            <a:pPr algn="l">
              <a:lnSpc>
                <a:spcPts val="3449"/>
              </a:lnSpc>
            </a:pPr>
            <a:endParaRPr lang="en-US" sz="2299">
              <a:solidFill>
                <a:srgbClr val="000000"/>
              </a:solidFill>
              <a:latin typeface="Public Sans"/>
              <a:ea typeface="Public Sans"/>
              <a:cs typeface="Public Sans"/>
              <a:sym typeface="Public Sans"/>
            </a:endParaRPr>
          </a:p>
          <a:p>
            <a:pPr algn="l">
              <a:lnSpc>
                <a:spcPts val="3449"/>
              </a:lnSpc>
            </a:pPr>
            <a:r>
              <a:rPr lang="en-US" sz="2299" b="1">
                <a:solidFill>
                  <a:srgbClr val="000000"/>
                </a:solidFill>
                <a:latin typeface="Public Sans Bold"/>
                <a:ea typeface="Public Sans Bold"/>
                <a:cs typeface="Public Sans Bold"/>
                <a:sym typeface="Public Sans Bold"/>
              </a:rPr>
              <a:t>1938: </a:t>
            </a:r>
            <a:r>
              <a:rPr lang="en-US" sz="2299">
                <a:solidFill>
                  <a:srgbClr val="000000"/>
                </a:solidFill>
                <a:latin typeface="Public Sans"/>
                <a:ea typeface="Public Sans"/>
                <a:cs typeface="Public Sans"/>
                <a:sym typeface="Public Sans"/>
              </a:rPr>
              <a:t>Oil discovered in Eastern Province, transforming the economy.</a:t>
            </a:r>
          </a:p>
          <a:p>
            <a:pPr algn="l">
              <a:lnSpc>
                <a:spcPts val="3449"/>
              </a:lnSpc>
            </a:pPr>
            <a:r>
              <a:rPr lang="en-US" sz="2299" b="1">
                <a:solidFill>
                  <a:srgbClr val="000000"/>
                </a:solidFill>
                <a:latin typeface="Public Sans Bold"/>
                <a:ea typeface="Public Sans Bold"/>
                <a:cs typeface="Public Sans Bold"/>
                <a:sym typeface="Public Sans Bold"/>
              </a:rPr>
              <a:t>1973:</a:t>
            </a:r>
            <a:r>
              <a:rPr lang="en-US" sz="2299">
                <a:solidFill>
                  <a:srgbClr val="000000"/>
                </a:solidFill>
                <a:latin typeface="Public Sans"/>
                <a:ea typeface="Public Sans"/>
                <a:cs typeface="Public Sans"/>
                <a:sym typeface="Public Sans"/>
              </a:rPr>
              <a:t> OPEC oil embargo increased prices; Saudi Arabia became a major oil producer.</a:t>
            </a:r>
          </a:p>
          <a:p>
            <a:pPr algn="l">
              <a:lnSpc>
                <a:spcPts val="3449"/>
              </a:lnSpc>
            </a:pPr>
            <a:r>
              <a:rPr lang="en-US" sz="2299">
                <a:solidFill>
                  <a:srgbClr val="000000"/>
                </a:solidFill>
                <a:latin typeface="Public Sans"/>
                <a:ea typeface="Public Sans"/>
                <a:cs typeface="Public Sans"/>
                <a:sym typeface="Public Sans"/>
              </a:rPr>
              <a:t>Oil revenues funded infrastructure &amp; education, increased dependency on oil.</a:t>
            </a:r>
          </a:p>
          <a:p>
            <a:pPr algn="l">
              <a:lnSpc>
                <a:spcPts val="3449"/>
              </a:lnSpc>
            </a:pPr>
            <a:endParaRPr lang="en-US" sz="2299">
              <a:solidFill>
                <a:srgbClr val="000000"/>
              </a:solidFill>
              <a:latin typeface="Public Sans"/>
              <a:ea typeface="Public Sans"/>
              <a:cs typeface="Public Sans"/>
              <a:sym typeface="Public Sans"/>
            </a:endParaRPr>
          </a:p>
          <a:p>
            <a:pPr algn="l">
              <a:lnSpc>
                <a:spcPts val="3449"/>
              </a:lnSpc>
            </a:pPr>
            <a:r>
              <a:rPr lang="en-US" sz="2299" b="1">
                <a:solidFill>
                  <a:srgbClr val="000000"/>
                </a:solidFill>
                <a:latin typeface="Public Sans Bold"/>
                <a:ea typeface="Public Sans Bold"/>
                <a:cs typeface="Public Sans Bold"/>
                <a:sym typeface="Public Sans Bold"/>
              </a:rPr>
              <a:t>Diversification Efforts (1990s-2010s)</a:t>
            </a:r>
          </a:p>
          <a:p>
            <a:pPr algn="l">
              <a:lnSpc>
                <a:spcPts val="3449"/>
              </a:lnSpc>
            </a:pPr>
            <a:endParaRPr lang="en-US" sz="2299" b="1">
              <a:solidFill>
                <a:srgbClr val="000000"/>
              </a:solidFill>
              <a:latin typeface="Public Sans Bold"/>
              <a:ea typeface="Public Sans Bold"/>
              <a:cs typeface="Public Sans Bold"/>
              <a:sym typeface="Public Sans Bold"/>
            </a:endParaRPr>
          </a:p>
          <a:p>
            <a:pPr marL="496569" lvl="1" indent="-248284" algn="l">
              <a:lnSpc>
                <a:spcPts val="3449"/>
              </a:lnSpc>
              <a:buFont typeface="Arial"/>
              <a:buChar char="•"/>
            </a:pPr>
            <a:r>
              <a:rPr lang="en-US" sz="2299">
                <a:solidFill>
                  <a:srgbClr val="000000"/>
                </a:solidFill>
                <a:latin typeface="Public Sans"/>
                <a:ea typeface="Public Sans"/>
                <a:cs typeface="Public Sans"/>
                <a:sym typeface="Public Sans"/>
              </a:rPr>
              <a:t>Declining oil prices in the 1980s/90s highlighted economic vulnerability.</a:t>
            </a:r>
          </a:p>
          <a:p>
            <a:pPr marL="496569" lvl="1" indent="-248284" algn="l">
              <a:lnSpc>
                <a:spcPts val="3449"/>
              </a:lnSpc>
              <a:buFont typeface="Arial"/>
              <a:buChar char="•"/>
            </a:pPr>
            <a:r>
              <a:rPr lang="en-US" sz="2299">
                <a:solidFill>
                  <a:srgbClr val="000000"/>
                </a:solidFill>
                <a:latin typeface="Public Sans"/>
                <a:ea typeface="Public Sans"/>
                <a:cs typeface="Public Sans"/>
                <a:sym typeface="Public Sans"/>
              </a:rPr>
              <a:t>Efforts to diversify into petrochemicals, telecom, and tourism.</a:t>
            </a:r>
          </a:p>
          <a:p>
            <a:pPr marL="496569" lvl="1" indent="-248284" algn="l">
              <a:lnSpc>
                <a:spcPts val="3449"/>
              </a:lnSpc>
              <a:buFont typeface="Arial"/>
              <a:buChar char="•"/>
            </a:pPr>
            <a:r>
              <a:rPr lang="en-US" sz="2299">
                <a:solidFill>
                  <a:srgbClr val="000000"/>
                </a:solidFill>
                <a:latin typeface="Public Sans"/>
                <a:ea typeface="Public Sans"/>
                <a:cs typeface="Public Sans"/>
                <a:sym typeface="Public Sans"/>
              </a:rPr>
              <a:t>Joined WTO in 2005, aim for global economic integration.</a:t>
            </a:r>
          </a:p>
          <a:p>
            <a:pPr algn="l">
              <a:lnSpc>
                <a:spcPts val="3449"/>
              </a:lnSpc>
            </a:pPr>
            <a:endParaRPr lang="en-US" sz="2299">
              <a:solidFill>
                <a:srgbClr val="000000"/>
              </a:solidFill>
              <a:latin typeface="Public Sans"/>
              <a:ea typeface="Public Sans"/>
              <a:cs typeface="Public Sans"/>
              <a:sym typeface="Public Sans"/>
            </a:endParaRPr>
          </a:p>
          <a:p>
            <a:pPr algn="l">
              <a:lnSpc>
                <a:spcPts val="3449"/>
              </a:lnSpc>
            </a:pPr>
            <a:r>
              <a:rPr lang="en-US" sz="2299" b="1">
                <a:solidFill>
                  <a:srgbClr val="000000"/>
                </a:solidFill>
                <a:latin typeface="Public Sans Bold"/>
                <a:ea typeface="Public Sans Bold"/>
                <a:cs typeface="Public Sans Bold"/>
                <a:sym typeface="Public Sans Bold"/>
              </a:rPr>
              <a:t>Vision 2030 (2016-Present)</a:t>
            </a:r>
          </a:p>
          <a:p>
            <a:pPr algn="l">
              <a:lnSpc>
                <a:spcPts val="3449"/>
              </a:lnSpc>
            </a:pPr>
            <a:endParaRPr lang="en-US" sz="2299" b="1">
              <a:solidFill>
                <a:srgbClr val="000000"/>
              </a:solidFill>
              <a:latin typeface="Public Sans Bold"/>
              <a:ea typeface="Public Sans Bold"/>
              <a:cs typeface="Public Sans Bold"/>
              <a:sym typeface="Public Sans Bold"/>
            </a:endParaRPr>
          </a:p>
          <a:p>
            <a:pPr marL="496569" lvl="1" indent="-248284" algn="l">
              <a:lnSpc>
                <a:spcPts val="3449"/>
              </a:lnSpc>
              <a:buFont typeface="Arial"/>
              <a:buChar char="•"/>
            </a:pPr>
            <a:r>
              <a:rPr lang="en-US" sz="2299">
                <a:solidFill>
                  <a:srgbClr val="000000"/>
                </a:solidFill>
                <a:latin typeface="Public Sans"/>
                <a:ea typeface="Public Sans"/>
                <a:cs typeface="Public Sans"/>
                <a:sym typeface="Public Sans"/>
              </a:rPr>
              <a:t>Ambitious reform plan by Crown Prince to reduce oil dependency.</a:t>
            </a:r>
          </a:p>
          <a:p>
            <a:pPr marL="496569" lvl="1" indent="-248284" algn="l">
              <a:lnSpc>
                <a:spcPts val="3449"/>
              </a:lnSpc>
              <a:buFont typeface="Arial"/>
              <a:buChar char="•"/>
            </a:pPr>
            <a:r>
              <a:rPr lang="en-US" sz="2299">
                <a:solidFill>
                  <a:srgbClr val="000000"/>
                </a:solidFill>
                <a:latin typeface="Public Sans"/>
                <a:ea typeface="Public Sans"/>
                <a:cs typeface="Public Sans"/>
                <a:sym typeface="Public Sans"/>
              </a:rPr>
              <a:t>Focus on developing tourism, tech, and renewable energy (e.g., NEOM city).</a:t>
            </a:r>
          </a:p>
          <a:p>
            <a:pPr marL="496569" lvl="1" indent="-248284" algn="l">
              <a:lnSpc>
                <a:spcPts val="3449"/>
              </a:lnSpc>
              <a:buFont typeface="Arial"/>
              <a:buChar char="•"/>
            </a:pPr>
            <a:r>
              <a:rPr lang="en-US" sz="2299">
                <a:solidFill>
                  <a:srgbClr val="000000"/>
                </a:solidFill>
                <a:latin typeface="Public Sans"/>
                <a:ea typeface="Public Sans"/>
                <a:cs typeface="Public Sans"/>
                <a:sym typeface="Public Sans"/>
              </a:rPr>
              <a:t>COVID-19 accelerated digital transformation and reforms.</a:t>
            </a:r>
          </a:p>
        </p:txBody>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23901" r="28963"/>
          <a:stretch>
            <a:fillRect/>
          </a:stretch>
        </p:blipFill>
        <p:spPr>
          <a:xfrm>
            <a:off x="13364600" y="2253796"/>
            <a:ext cx="3894700" cy="6197198"/>
          </a:xfrm>
          <a:prstGeom prst="rect">
            <a:avLst/>
          </a:prstGeom>
        </p:spPr>
      </p:pic>
      <p:sp>
        <p:nvSpPr>
          <p:cNvPr id="6" name="Freeform 6"/>
          <p:cNvSpPr/>
          <p:nvPr/>
        </p:nvSpPr>
        <p:spPr>
          <a:xfrm>
            <a:off x="17527168" y="9559456"/>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Tree>
  </p:cSld>
  <p:clrMapOvr>
    <a:masterClrMapping/>
  </p:clrMapOvr>
  <p:timing>
    <p:tnLst>
      <p:par>
        <p:cTn id="1" dur="indefinite" restart="never" nodeType="tmRoot">
          <p:childTnLst>
            <p:video>
              <p:cMediaNode vol="0">
                <p:cTn id="2" fill="hold"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1028700" y="1082549"/>
            <a:ext cx="16122882" cy="8121902"/>
          </a:xfrm>
          <a:custGeom>
            <a:avLst/>
            <a:gdLst/>
            <a:ahLst/>
            <a:cxnLst/>
            <a:rect l="l" t="t" r="r" b="b"/>
            <a:pathLst>
              <a:path w="16122882" h="8121902">
                <a:moveTo>
                  <a:pt x="0" y="0"/>
                </a:moveTo>
                <a:lnTo>
                  <a:pt x="16122882" y="0"/>
                </a:lnTo>
                <a:lnTo>
                  <a:pt x="16122882" y="8121902"/>
                </a:lnTo>
                <a:lnTo>
                  <a:pt x="0" y="8121902"/>
                </a:lnTo>
                <a:lnTo>
                  <a:pt x="0" y="0"/>
                </a:lnTo>
                <a:close/>
              </a:path>
            </a:pathLst>
          </a:custGeom>
          <a:blipFill>
            <a:blip r:embed="rId2"/>
            <a:stretch>
              <a:fillRect/>
            </a:stretch>
          </a:blipFill>
        </p:spPr>
        <p:txBody>
          <a:bodyPr/>
          <a:lstStyle/>
          <a:p>
            <a:endParaRPr lang="en-IN"/>
          </a:p>
        </p:txBody>
      </p:sp>
      <p:sp>
        <p:nvSpPr>
          <p:cNvPr id="3" name="Freeform 3"/>
          <p:cNvSpPr/>
          <p:nvPr/>
        </p:nvSpPr>
        <p:spPr>
          <a:xfrm>
            <a:off x="17527168" y="9559456"/>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749997" y="1562078"/>
            <a:ext cx="16788007" cy="7036858"/>
          </a:xfrm>
          <a:prstGeom prst="rect">
            <a:avLst/>
          </a:prstGeom>
        </p:spPr>
        <p:txBody>
          <a:bodyPr lIns="0" tIns="0" rIns="0" bIns="0" rtlCol="0" anchor="t">
            <a:spAutoFit/>
          </a:bodyPr>
          <a:lstStyle/>
          <a:p>
            <a:pPr marL="665696" lvl="1" indent="-332848" algn="just">
              <a:lnSpc>
                <a:spcPts val="4316"/>
              </a:lnSpc>
              <a:buFont typeface="Arial"/>
              <a:buChar char="•"/>
            </a:pPr>
            <a:r>
              <a:rPr lang="en-US" sz="3083" dirty="0">
                <a:solidFill>
                  <a:srgbClr val="000000"/>
                </a:solidFill>
                <a:latin typeface="Canva Sans"/>
                <a:ea typeface="Canva Sans"/>
                <a:cs typeface="Canva Sans"/>
                <a:sym typeface="Canva Sans"/>
              </a:rPr>
              <a:t>Intercept: The intercept is 0.0000 with a standard error of 0.0006, suggesting it is not statistically different from zero. This means that in the absence of a change in roil value, the baseline effect on close price is essentially zero.</a:t>
            </a:r>
          </a:p>
          <a:p>
            <a:pPr algn="just">
              <a:lnSpc>
                <a:spcPts val="4316"/>
              </a:lnSpc>
            </a:pPr>
            <a:endParaRPr lang="en-US" sz="3083" dirty="0">
              <a:solidFill>
                <a:srgbClr val="000000"/>
              </a:solidFill>
              <a:latin typeface="Canva Sans"/>
              <a:ea typeface="Canva Sans"/>
              <a:cs typeface="Canva Sans"/>
              <a:sym typeface="Canva Sans"/>
            </a:endParaRPr>
          </a:p>
          <a:p>
            <a:pPr marL="665696" lvl="1" indent="-332848" algn="just">
              <a:lnSpc>
                <a:spcPts val="4316"/>
              </a:lnSpc>
              <a:buFont typeface="Arial"/>
              <a:buChar char="•"/>
            </a:pPr>
            <a:r>
              <a:rPr lang="en-US" sz="3083" dirty="0" err="1">
                <a:solidFill>
                  <a:srgbClr val="000000"/>
                </a:solidFill>
                <a:latin typeface="Canva Sans"/>
                <a:ea typeface="Canva Sans"/>
                <a:cs typeface="Canva Sans"/>
                <a:sym typeface="Canva Sans"/>
              </a:rPr>
              <a:t>xreg</a:t>
            </a:r>
            <a:r>
              <a:rPr lang="en-US" sz="3083" dirty="0">
                <a:solidFill>
                  <a:srgbClr val="000000"/>
                </a:solidFill>
                <a:latin typeface="Canva Sans"/>
                <a:ea typeface="Canva Sans"/>
                <a:cs typeface="Canva Sans"/>
                <a:sym typeface="Canva Sans"/>
              </a:rPr>
              <a:t> (ret2oil): The coefficient for ret2oil is 0.1514, with a standard error of 0.0225. This coefficient represents the direct effect of oil on price close. A one-unit change in ret2oil is associated with a 0.1514 unit change in newret2close.</a:t>
            </a:r>
          </a:p>
          <a:p>
            <a:pPr algn="just">
              <a:lnSpc>
                <a:spcPts val="4316"/>
              </a:lnSpc>
            </a:pPr>
            <a:endParaRPr lang="en-US" sz="3083" dirty="0">
              <a:solidFill>
                <a:srgbClr val="000000"/>
              </a:solidFill>
              <a:latin typeface="Canva Sans"/>
              <a:ea typeface="Canva Sans"/>
              <a:cs typeface="Canva Sans"/>
              <a:sym typeface="Canva Sans"/>
            </a:endParaRPr>
          </a:p>
          <a:p>
            <a:pPr marL="665696" lvl="1" indent="-332848" algn="just">
              <a:lnSpc>
                <a:spcPts val="4316"/>
              </a:lnSpc>
              <a:buFont typeface="Arial"/>
              <a:buChar char="•"/>
            </a:pPr>
            <a:r>
              <a:rPr lang="en-US" sz="3083" dirty="0">
                <a:solidFill>
                  <a:srgbClr val="000000"/>
                </a:solidFill>
                <a:latin typeface="Canva Sans"/>
                <a:ea typeface="Canva Sans"/>
                <a:cs typeface="Canva Sans"/>
                <a:sym typeface="Canva Sans"/>
              </a:rPr>
              <a:t>The low standard error relative to the coefficient suggests this is a statistically significant relationship.</a:t>
            </a:r>
          </a:p>
          <a:p>
            <a:pPr algn="just">
              <a:lnSpc>
                <a:spcPts val="4316"/>
              </a:lnSpc>
            </a:pPr>
            <a:endParaRPr lang="en-US" sz="3083" dirty="0">
              <a:solidFill>
                <a:srgbClr val="000000"/>
              </a:solidFill>
              <a:latin typeface="Canva Sans"/>
              <a:ea typeface="Canva Sans"/>
              <a:cs typeface="Canva Sans"/>
              <a:sym typeface="Canva Sans"/>
            </a:endParaRPr>
          </a:p>
          <a:p>
            <a:pPr marL="665696" lvl="1" indent="-332848" algn="just">
              <a:lnSpc>
                <a:spcPts val="4316"/>
              </a:lnSpc>
              <a:buFont typeface="Arial"/>
              <a:buChar char="•"/>
            </a:pPr>
            <a:r>
              <a:rPr lang="en-US" sz="3083" dirty="0">
                <a:solidFill>
                  <a:srgbClr val="000000"/>
                </a:solidFill>
                <a:latin typeface="Canva Sans"/>
                <a:ea typeface="Canva Sans"/>
                <a:cs typeface="Canva Sans"/>
                <a:sym typeface="Canva Sans"/>
              </a:rPr>
              <a:t>Since the coefficient is positive, this means an increase in ret2oil generally results in an increase in newret2close.</a:t>
            </a:r>
          </a:p>
        </p:txBody>
      </p:sp>
      <p:sp>
        <p:nvSpPr>
          <p:cNvPr id="3" name="Freeform 3"/>
          <p:cNvSpPr/>
          <p:nvPr/>
        </p:nvSpPr>
        <p:spPr>
          <a:xfrm>
            <a:off x="17527168" y="9559456"/>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636135" y="1028700"/>
            <a:ext cx="17015729" cy="8550404"/>
          </a:xfrm>
          <a:custGeom>
            <a:avLst/>
            <a:gdLst/>
            <a:ahLst/>
            <a:cxnLst/>
            <a:rect l="l" t="t" r="r" b="b"/>
            <a:pathLst>
              <a:path w="17015729" h="8550404">
                <a:moveTo>
                  <a:pt x="0" y="0"/>
                </a:moveTo>
                <a:lnTo>
                  <a:pt x="17015730" y="0"/>
                </a:lnTo>
                <a:lnTo>
                  <a:pt x="17015730" y="8550404"/>
                </a:lnTo>
                <a:lnTo>
                  <a:pt x="0" y="8550404"/>
                </a:lnTo>
                <a:lnTo>
                  <a:pt x="0" y="0"/>
                </a:lnTo>
                <a:close/>
              </a:path>
            </a:pathLst>
          </a:custGeom>
          <a:blipFill>
            <a:blip r:embed="rId2"/>
            <a:stretch>
              <a:fillRect/>
            </a:stretch>
          </a:blipFill>
        </p:spPr>
        <p:txBody>
          <a:bodyPr/>
          <a:lstStyle/>
          <a:p>
            <a:endParaRPr lang="en-IN"/>
          </a:p>
        </p:txBody>
      </p:sp>
      <p:sp>
        <p:nvSpPr>
          <p:cNvPr id="3" name="Freeform 3"/>
          <p:cNvSpPr/>
          <p:nvPr/>
        </p:nvSpPr>
        <p:spPr>
          <a:xfrm>
            <a:off x="17527168" y="9559456"/>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0" y="1608058"/>
            <a:ext cx="18288000" cy="5807053"/>
          </a:xfrm>
          <a:prstGeom prst="rect">
            <a:avLst/>
          </a:prstGeom>
        </p:spPr>
        <p:txBody>
          <a:bodyPr lIns="0" tIns="0" rIns="0" bIns="0" rtlCol="0" anchor="t">
            <a:spAutoFit/>
          </a:bodyPr>
          <a:lstStyle/>
          <a:p>
            <a:pPr algn="just">
              <a:lnSpc>
                <a:spcPts val="3851"/>
              </a:lnSpc>
            </a:pPr>
            <a:r>
              <a:rPr lang="en-US" sz="2750" dirty="0">
                <a:solidFill>
                  <a:srgbClr val="000000"/>
                </a:solidFill>
                <a:latin typeface="Canva Sans"/>
                <a:ea typeface="Canva Sans"/>
                <a:cs typeface="Canva Sans"/>
                <a:sym typeface="Canva Sans"/>
              </a:rPr>
              <a:t> Coefficients and Their Interpretation</a:t>
            </a:r>
          </a:p>
          <a:p>
            <a:pPr marL="593909" lvl="1" indent="-296954" algn="just">
              <a:lnSpc>
                <a:spcPts val="3851"/>
              </a:lnSpc>
              <a:buFont typeface="Arial"/>
              <a:buChar char="•"/>
            </a:pPr>
            <a:r>
              <a:rPr lang="en-US" sz="2750" dirty="0">
                <a:solidFill>
                  <a:srgbClr val="000000"/>
                </a:solidFill>
                <a:latin typeface="Canva Sans"/>
                <a:ea typeface="Canva Sans"/>
                <a:cs typeface="Canva Sans"/>
                <a:sym typeface="Canva Sans"/>
              </a:rPr>
              <a:t>Intercept: The intercept value is 0.0000 with a standard error of 0.0009. This essentially means that in the absence of any change in oldret2oil, there is no baseline change in oldret2close. Given the standard error, this intercept is not statistically different from zero.</a:t>
            </a:r>
          </a:p>
          <a:p>
            <a:pPr algn="just">
              <a:lnSpc>
                <a:spcPts val="3851"/>
              </a:lnSpc>
            </a:pPr>
            <a:endParaRPr lang="en-US" sz="2750" dirty="0">
              <a:solidFill>
                <a:srgbClr val="000000"/>
              </a:solidFill>
              <a:latin typeface="Canva Sans"/>
              <a:ea typeface="Canva Sans"/>
              <a:cs typeface="Canva Sans"/>
              <a:sym typeface="Canva Sans"/>
            </a:endParaRPr>
          </a:p>
          <a:p>
            <a:pPr marL="593909" lvl="1" indent="-296954" algn="just">
              <a:lnSpc>
                <a:spcPts val="3851"/>
              </a:lnSpc>
              <a:buFont typeface="Arial"/>
              <a:buChar char="•"/>
            </a:pPr>
            <a:r>
              <a:rPr lang="en-US" sz="2750" dirty="0" err="1">
                <a:solidFill>
                  <a:srgbClr val="000000"/>
                </a:solidFill>
                <a:latin typeface="Canva Sans"/>
                <a:ea typeface="Canva Sans"/>
                <a:cs typeface="Canva Sans"/>
                <a:sym typeface="Canva Sans"/>
              </a:rPr>
              <a:t>xreg</a:t>
            </a:r>
            <a:r>
              <a:rPr lang="en-US" sz="2750" dirty="0">
                <a:solidFill>
                  <a:srgbClr val="000000"/>
                </a:solidFill>
                <a:latin typeface="Canva Sans"/>
                <a:ea typeface="Canva Sans"/>
                <a:cs typeface="Canva Sans"/>
                <a:sym typeface="Canva Sans"/>
              </a:rPr>
              <a:t> (oldret2oil): The coefficient for oldret2oil is 0.2853 with a standard error of 0.0326. This positive coefficient suggests that a one-unit increase in oldret2oil is associated with a 0.2853 unit increase in oldret2close.</a:t>
            </a:r>
          </a:p>
          <a:p>
            <a:pPr algn="just">
              <a:lnSpc>
                <a:spcPts val="3851"/>
              </a:lnSpc>
            </a:pPr>
            <a:endParaRPr lang="en-US" sz="2750" dirty="0">
              <a:solidFill>
                <a:srgbClr val="000000"/>
              </a:solidFill>
              <a:latin typeface="Canva Sans"/>
              <a:ea typeface="Canva Sans"/>
              <a:cs typeface="Canva Sans"/>
              <a:sym typeface="Canva Sans"/>
            </a:endParaRPr>
          </a:p>
          <a:p>
            <a:pPr marL="593909" lvl="1" indent="-296954" algn="just">
              <a:lnSpc>
                <a:spcPts val="3851"/>
              </a:lnSpc>
              <a:buFont typeface="Arial"/>
              <a:buChar char="•"/>
            </a:pPr>
            <a:r>
              <a:rPr lang="en-US" sz="2750" dirty="0">
                <a:solidFill>
                  <a:srgbClr val="000000"/>
                </a:solidFill>
                <a:latin typeface="Canva Sans"/>
                <a:ea typeface="Canva Sans"/>
                <a:cs typeface="Canva Sans"/>
                <a:sym typeface="Canva Sans"/>
              </a:rPr>
              <a:t>The standard error is relatively small, which makes this estimate statistically significant, indicating that oldret2oil has a meaningful and direct effect on oldret2close.</a:t>
            </a:r>
          </a:p>
          <a:p>
            <a:pPr algn="just">
              <a:lnSpc>
                <a:spcPts val="3851"/>
              </a:lnSpc>
              <a:spcBef>
                <a:spcPct val="0"/>
              </a:spcBef>
            </a:pPr>
            <a:endParaRPr lang="en-US" sz="2750" dirty="0">
              <a:solidFill>
                <a:srgbClr val="000000"/>
              </a:solidFill>
              <a:latin typeface="Canva Sans"/>
              <a:ea typeface="Canva Sans"/>
              <a:cs typeface="Canva Sans"/>
              <a:sym typeface="Canva Sans"/>
            </a:endParaRPr>
          </a:p>
        </p:txBody>
      </p:sp>
      <p:sp>
        <p:nvSpPr>
          <p:cNvPr id="3" name="Freeform 3"/>
          <p:cNvSpPr/>
          <p:nvPr/>
        </p:nvSpPr>
        <p:spPr>
          <a:xfrm>
            <a:off x="17527168" y="9559456"/>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832916" y="1546521"/>
            <a:ext cx="16694252" cy="7193957"/>
          </a:xfrm>
          <a:prstGeom prst="rect">
            <a:avLst/>
          </a:prstGeom>
        </p:spPr>
        <p:txBody>
          <a:bodyPr wrap="square" lIns="0" tIns="0" rIns="0" bIns="0" rtlCol="0" anchor="t">
            <a:spAutoFit/>
          </a:bodyPr>
          <a:lstStyle/>
          <a:p>
            <a:pPr algn="just">
              <a:lnSpc>
                <a:spcPts val="4734"/>
              </a:lnSpc>
            </a:pPr>
            <a:r>
              <a:rPr lang="en-US" sz="3381" dirty="0">
                <a:solidFill>
                  <a:srgbClr val="000000"/>
                </a:solidFill>
                <a:latin typeface="Canva Sans"/>
                <a:ea typeface="Canva Sans"/>
                <a:cs typeface="Canva Sans"/>
                <a:sym typeface="Canva Sans"/>
              </a:rPr>
              <a:t>Overall:</a:t>
            </a:r>
          </a:p>
          <a:p>
            <a:pPr algn="just">
              <a:lnSpc>
                <a:spcPts val="4734"/>
              </a:lnSpc>
            </a:pPr>
            <a:endParaRPr lang="en-US" sz="3381" dirty="0">
              <a:solidFill>
                <a:srgbClr val="000000"/>
              </a:solidFill>
              <a:latin typeface="Canva Sans"/>
              <a:ea typeface="Canva Sans"/>
              <a:cs typeface="Canva Sans"/>
              <a:sym typeface="Canva Sans"/>
            </a:endParaRPr>
          </a:p>
          <a:p>
            <a:pPr marL="730172" lvl="1" indent="-365086" algn="just">
              <a:lnSpc>
                <a:spcPts val="4734"/>
              </a:lnSpc>
              <a:buFont typeface="Arial"/>
              <a:buChar char="•"/>
            </a:pPr>
            <a:r>
              <a:rPr lang="en-US" sz="3381" dirty="0">
                <a:solidFill>
                  <a:srgbClr val="000000"/>
                </a:solidFill>
                <a:latin typeface="Canva Sans"/>
                <a:ea typeface="Canva Sans"/>
                <a:cs typeface="Canva Sans"/>
                <a:sym typeface="Canva Sans"/>
              </a:rPr>
              <a:t>The coefficient of the ‘reg’ for the transfer function of newer data points (newret2oil) is 0.1514 which is lesser than that of the older data points(oldret2oil).</a:t>
            </a:r>
          </a:p>
          <a:p>
            <a:pPr algn="just">
              <a:lnSpc>
                <a:spcPts val="4734"/>
              </a:lnSpc>
            </a:pPr>
            <a:endParaRPr lang="en-US" sz="3381" dirty="0">
              <a:solidFill>
                <a:srgbClr val="000000"/>
              </a:solidFill>
              <a:latin typeface="Canva Sans"/>
              <a:ea typeface="Canva Sans"/>
              <a:cs typeface="Canva Sans"/>
              <a:sym typeface="Canva Sans"/>
            </a:endParaRPr>
          </a:p>
          <a:p>
            <a:pPr marL="730172" lvl="1" indent="-365086" algn="just">
              <a:lnSpc>
                <a:spcPts val="4734"/>
              </a:lnSpc>
              <a:buFont typeface="Arial"/>
              <a:buChar char="•"/>
            </a:pPr>
            <a:r>
              <a:rPr lang="en-US" sz="3381" dirty="0">
                <a:solidFill>
                  <a:srgbClr val="000000"/>
                </a:solidFill>
                <a:latin typeface="Canva Sans"/>
                <a:ea typeface="Canva Sans"/>
                <a:cs typeface="Canva Sans"/>
                <a:sym typeface="Canva Sans"/>
              </a:rPr>
              <a:t>The lowering of coefficient shows that Saudi Arabia’s reliance on oil has reduced over the years.</a:t>
            </a:r>
          </a:p>
          <a:p>
            <a:pPr algn="just">
              <a:lnSpc>
                <a:spcPts val="4734"/>
              </a:lnSpc>
            </a:pPr>
            <a:endParaRPr lang="en-US" sz="3381" dirty="0">
              <a:solidFill>
                <a:srgbClr val="000000"/>
              </a:solidFill>
              <a:latin typeface="Canva Sans"/>
              <a:ea typeface="Canva Sans"/>
              <a:cs typeface="Canva Sans"/>
              <a:sym typeface="Canva Sans"/>
            </a:endParaRPr>
          </a:p>
          <a:p>
            <a:pPr marL="730172" lvl="1" indent="-365086" algn="just">
              <a:lnSpc>
                <a:spcPts val="4734"/>
              </a:lnSpc>
              <a:buFont typeface="Arial"/>
              <a:buChar char="•"/>
            </a:pPr>
            <a:r>
              <a:rPr lang="en-US" sz="3381" dirty="0">
                <a:solidFill>
                  <a:srgbClr val="000000"/>
                </a:solidFill>
                <a:latin typeface="Canva Sans"/>
                <a:ea typeface="Canva Sans"/>
                <a:cs typeface="Canva Sans"/>
                <a:sym typeface="Canva Sans"/>
              </a:rPr>
              <a:t>With plans such as Vision 2030 and bid to host FIFA world cup in future, Saudi Arabia plans to diversify to other industries such as communication, sports and tourism.</a:t>
            </a:r>
          </a:p>
        </p:txBody>
      </p:sp>
      <p:sp>
        <p:nvSpPr>
          <p:cNvPr id="3" name="Freeform 3"/>
          <p:cNvSpPr/>
          <p:nvPr/>
        </p:nvSpPr>
        <p:spPr>
          <a:xfrm>
            <a:off x="17527168" y="9559456"/>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Public Sans Bold"/>
                <a:ea typeface="Public Sans Bold"/>
                <a:cs typeface="Public Sans Bold"/>
                <a:sym typeface="Public Sans Bold"/>
              </a:rPr>
              <a:t>CONCLUSION</a:t>
            </a: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4" name="TextBox 4"/>
          <p:cNvSpPr txBox="1"/>
          <p:nvPr/>
        </p:nvSpPr>
        <p:spPr>
          <a:xfrm>
            <a:off x="1006871" y="2254095"/>
            <a:ext cx="15853824" cy="7494296"/>
          </a:xfrm>
          <a:prstGeom prst="rect">
            <a:avLst/>
          </a:prstGeom>
        </p:spPr>
        <p:txBody>
          <a:bodyPr lIns="0" tIns="0" rIns="0" bIns="0" rtlCol="0" anchor="t">
            <a:spAutoFit/>
          </a:bodyPr>
          <a:lstStyle/>
          <a:p>
            <a:pPr marL="647700" lvl="1" indent="-323850" algn="ctr">
              <a:lnSpc>
                <a:spcPts val="4200"/>
              </a:lnSpc>
              <a:spcBef>
                <a:spcPct val="0"/>
              </a:spcBef>
              <a:buFont typeface="Arial"/>
              <a:buChar char="•"/>
            </a:pPr>
            <a:r>
              <a:rPr lang="en-US" sz="3200" b="1" dirty="0">
                <a:solidFill>
                  <a:srgbClr val="000000"/>
                </a:solidFill>
                <a:latin typeface="+mj-lt"/>
                <a:ea typeface="Public Sans Bold"/>
                <a:cs typeface="Public Sans Bold"/>
                <a:sym typeface="Public Sans Bold"/>
              </a:rPr>
              <a:t>Stock-Oil Relationship: The analysis indicates a strong correlation between Saudi Arabia’s stock market performance and fluctuations in global oil prices, highlighting the country's economic dependence on the oil sector.</a:t>
            </a:r>
          </a:p>
          <a:p>
            <a:pPr algn="ctr">
              <a:lnSpc>
                <a:spcPts val="4200"/>
              </a:lnSpc>
              <a:spcBef>
                <a:spcPct val="0"/>
              </a:spcBef>
            </a:pPr>
            <a:endParaRPr lang="en-US" sz="3200" b="1" dirty="0">
              <a:solidFill>
                <a:srgbClr val="000000"/>
              </a:solidFill>
              <a:latin typeface="+mj-lt"/>
              <a:ea typeface="Public Sans Bold"/>
              <a:cs typeface="Public Sans Bold"/>
              <a:sym typeface="Public Sans Bold"/>
            </a:endParaRPr>
          </a:p>
          <a:p>
            <a:pPr marL="647700" lvl="1" indent="-323850" algn="ctr">
              <a:lnSpc>
                <a:spcPts val="4200"/>
              </a:lnSpc>
              <a:spcBef>
                <a:spcPct val="0"/>
              </a:spcBef>
              <a:buFont typeface="Arial"/>
              <a:buChar char="•"/>
            </a:pPr>
            <a:r>
              <a:rPr lang="en-US" sz="3200" b="1" dirty="0">
                <a:solidFill>
                  <a:srgbClr val="000000"/>
                </a:solidFill>
                <a:latin typeface="+mj-lt"/>
                <a:ea typeface="Public Sans Bold"/>
                <a:cs typeface="Public Sans Bold"/>
                <a:sym typeface="Public Sans Bold"/>
              </a:rPr>
              <a:t>Trend Analysis: Visualizations show that significant drops in oil prices often correspond with downward movements in stock prices.</a:t>
            </a:r>
          </a:p>
          <a:p>
            <a:pPr algn="ctr">
              <a:lnSpc>
                <a:spcPts val="4200"/>
              </a:lnSpc>
              <a:spcBef>
                <a:spcPct val="0"/>
              </a:spcBef>
            </a:pPr>
            <a:endParaRPr lang="en-US" sz="3200" b="1" dirty="0">
              <a:solidFill>
                <a:srgbClr val="000000"/>
              </a:solidFill>
              <a:latin typeface="+mj-lt"/>
              <a:ea typeface="Public Sans Bold"/>
              <a:cs typeface="Public Sans Bold"/>
              <a:sym typeface="Public Sans Bold"/>
            </a:endParaRPr>
          </a:p>
          <a:p>
            <a:pPr marL="647700" lvl="1" indent="-323850" algn="ctr">
              <a:lnSpc>
                <a:spcPts val="4200"/>
              </a:lnSpc>
              <a:spcBef>
                <a:spcPct val="0"/>
              </a:spcBef>
              <a:buFont typeface="Arial"/>
              <a:buChar char="•"/>
            </a:pPr>
            <a:r>
              <a:rPr lang="en-US" sz="3200" b="1" dirty="0">
                <a:solidFill>
                  <a:srgbClr val="000000"/>
                </a:solidFill>
                <a:latin typeface="+mj-lt"/>
                <a:ea typeface="Public Sans Bold"/>
                <a:cs typeface="Public Sans Bold"/>
                <a:sym typeface="Public Sans Bold"/>
              </a:rPr>
              <a:t>Implications for Investors: Understanding this relationship can guide investment decisions in the Saudi stock market, emphasizing the need to monitor global oil market trends for potential stock market shifts.</a:t>
            </a:r>
          </a:p>
          <a:p>
            <a:pPr marL="647700" lvl="1" indent="-323850" algn="ctr">
              <a:lnSpc>
                <a:spcPts val="4200"/>
              </a:lnSpc>
              <a:spcBef>
                <a:spcPct val="0"/>
              </a:spcBef>
              <a:buFont typeface="Arial"/>
              <a:buChar char="•"/>
            </a:pPr>
            <a:endParaRPr lang="en-US" sz="3200" b="1" dirty="0">
              <a:solidFill>
                <a:srgbClr val="000000"/>
              </a:solidFill>
              <a:latin typeface="+mj-lt"/>
              <a:ea typeface="Public Sans Bold"/>
              <a:cs typeface="Public Sans Bold"/>
              <a:sym typeface="Public Sans Bold"/>
            </a:endParaRPr>
          </a:p>
          <a:p>
            <a:pPr marL="647700" lvl="1" indent="-323850" algn="ctr">
              <a:lnSpc>
                <a:spcPts val="4200"/>
              </a:lnSpc>
              <a:spcBef>
                <a:spcPct val="0"/>
              </a:spcBef>
              <a:buFont typeface="Arial"/>
              <a:buChar char="•"/>
            </a:pPr>
            <a:r>
              <a:rPr lang="en-US" sz="3000" b="1" dirty="0">
                <a:solidFill>
                  <a:srgbClr val="000000"/>
                </a:solidFill>
                <a:latin typeface="Public Sans Bold"/>
                <a:ea typeface="Public Sans Bold"/>
                <a:cs typeface="Public Sans Bold"/>
                <a:sym typeface="Public Sans Bold"/>
              </a:rPr>
              <a:t>Plans to diversify Saudi market to sectors other than oil, as a part of Vision 2030 by Crown </a:t>
            </a:r>
            <a:r>
              <a:rPr lang="en-US" sz="3000" b="1">
                <a:solidFill>
                  <a:srgbClr val="000000"/>
                </a:solidFill>
                <a:latin typeface="Public Sans Bold"/>
                <a:ea typeface="Public Sans Bold"/>
                <a:cs typeface="Public Sans Bold"/>
                <a:sym typeface="Public Sans Bold"/>
              </a:rPr>
              <a:t>prince M.B. </a:t>
            </a:r>
            <a:r>
              <a:rPr lang="en-US" sz="3000" b="1" dirty="0">
                <a:solidFill>
                  <a:srgbClr val="000000"/>
                </a:solidFill>
                <a:latin typeface="Public Sans Bold"/>
                <a:ea typeface="Public Sans Bold"/>
                <a:cs typeface="Public Sans Bold"/>
                <a:sym typeface="Public Sans Bold"/>
              </a:rPr>
              <a:t>Salman</a:t>
            </a:r>
          </a:p>
          <a:p>
            <a:pPr algn="ctr">
              <a:lnSpc>
                <a:spcPts val="4200"/>
              </a:lnSpc>
              <a:spcBef>
                <a:spcPct val="0"/>
              </a:spcBef>
            </a:pPr>
            <a:endParaRPr lang="en-US" sz="3000" b="1" dirty="0">
              <a:solidFill>
                <a:srgbClr val="000000"/>
              </a:solidFill>
              <a:latin typeface="Public Sans Bold"/>
              <a:ea typeface="Public Sans Bold"/>
              <a:cs typeface="Public Sans Bold"/>
              <a:sym typeface="Public Sans Bold"/>
            </a:endParaRPr>
          </a:p>
        </p:txBody>
      </p:sp>
      <p:sp>
        <p:nvSpPr>
          <p:cNvPr id="5" name="Freeform 5"/>
          <p:cNvSpPr/>
          <p:nvPr/>
        </p:nvSpPr>
        <p:spPr>
          <a:xfrm>
            <a:off x="17527168" y="9559456"/>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4953000" y="3771900"/>
            <a:ext cx="7345263" cy="609590"/>
          </a:xfrm>
          <a:prstGeom prst="rect">
            <a:avLst/>
          </a:prstGeom>
        </p:spPr>
        <p:txBody>
          <a:bodyPr wrap="square" lIns="0" tIns="0" rIns="0" bIns="0" rtlCol="0" anchor="t">
            <a:spAutoFit/>
          </a:bodyPr>
          <a:lstStyle/>
          <a:p>
            <a:pPr algn="ctr">
              <a:lnSpc>
                <a:spcPts val="5200"/>
              </a:lnSpc>
              <a:spcBef>
                <a:spcPct val="0"/>
              </a:spcBef>
            </a:pPr>
            <a:r>
              <a:rPr lang="en-US" sz="3714" b="1" spc="843" dirty="0">
                <a:solidFill>
                  <a:srgbClr val="000000"/>
                </a:solidFill>
                <a:latin typeface="Public Sans Bold"/>
                <a:ea typeface="Public Sans Bold"/>
                <a:cs typeface="Public Sans Bold"/>
                <a:sym typeface="Public Sans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6377781" y="537544"/>
            <a:ext cx="11475491" cy="915638"/>
          </a:xfrm>
          <a:prstGeom prst="rect">
            <a:avLst/>
          </a:prstGeom>
        </p:spPr>
        <p:txBody>
          <a:bodyPr lIns="0" tIns="0" rIns="0" bIns="0" rtlCol="0" anchor="t">
            <a:spAutoFit/>
          </a:bodyPr>
          <a:lstStyle/>
          <a:p>
            <a:pPr algn="l">
              <a:lnSpc>
                <a:spcPts val="3536"/>
              </a:lnSpc>
            </a:pPr>
            <a:r>
              <a:rPr lang="en-US" sz="2526" b="1" spc="573">
                <a:solidFill>
                  <a:srgbClr val="2B2C30"/>
                </a:solidFill>
                <a:latin typeface="Public Sans Bold"/>
                <a:ea typeface="Public Sans Bold"/>
                <a:cs typeface="Public Sans Bold"/>
                <a:sym typeface="Public Sans Bold"/>
              </a:rPr>
              <a:t>HISTORY OF THE SAUDI STOCK MARKET (TADAWUL)</a:t>
            </a:r>
          </a:p>
          <a:p>
            <a:pPr algn="l">
              <a:lnSpc>
                <a:spcPts val="3676"/>
              </a:lnSpc>
              <a:spcBef>
                <a:spcPct val="0"/>
              </a:spcBef>
            </a:pPr>
            <a:endParaRPr lang="en-US" sz="2526" b="1" spc="573">
              <a:solidFill>
                <a:srgbClr val="2B2C30"/>
              </a:solidFill>
              <a:latin typeface="Public Sans Bold"/>
              <a:ea typeface="Public Sans Bold"/>
              <a:cs typeface="Public Sans Bold"/>
              <a:sym typeface="Public Sans Bold"/>
            </a:endParaRP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4" name="TextBox 4"/>
          <p:cNvSpPr txBox="1"/>
          <p:nvPr/>
        </p:nvSpPr>
        <p:spPr>
          <a:xfrm>
            <a:off x="6634374" y="1940171"/>
            <a:ext cx="10335240" cy="7766576"/>
          </a:xfrm>
          <a:prstGeom prst="rect">
            <a:avLst/>
          </a:prstGeom>
        </p:spPr>
        <p:txBody>
          <a:bodyPr lIns="0" tIns="0" rIns="0" bIns="0" rtlCol="0" anchor="t">
            <a:spAutoFit/>
          </a:bodyPr>
          <a:lstStyle/>
          <a:p>
            <a:pPr algn="ctr">
              <a:lnSpc>
                <a:spcPts val="3604"/>
              </a:lnSpc>
            </a:pPr>
            <a:r>
              <a:rPr lang="en-US" sz="2402" b="1">
                <a:solidFill>
                  <a:srgbClr val="000000"/>
                </a:solidFill>
                <a:latin typeface="Public Sans Bold"/>
                <a:ea typeface="Public Sans Bold"/>
                <a:cs typeface="Public Sans Bold"/>
                <a:sym typeface="Public Sans Bold"/>
              </a:rPr>
              <a:t>Formation &amp; Early Development (1980s-2000s)</a:t>
            </a:r>
          </a:p>
          <a:p>
            <a:pPr algn="ctr">
              <a:lnSpc>
                <a:spcPts val="3604"/>
              </a:lnSpc>
            </a:pPr>
            <a:endParaRPr lang="en-US" sz="2402" b="1">
              <a:solidFill>
                <a:srgbClr val="000000"/>
              </a:solidFill>
              <a:latin typeface="Public Sans Bold"/>
              <a:ea typeface="Public Sans Bold"/>
              <a:cs typeface="Public Sans Bold"/>
              <a:sym typeface="Public Sans Bold"/>
            </a:endParaRPr>
          </a:p>
          <a:p>
            <a:pPr algn="ctr">
              <a:lnSpc>
                <a:spcPts val="3604"/>
              </a:lnSpc>
            </a:pPr>
            <a:r>
              <a:rPr lang="en-US" sz="2402" b="1">
                <a:solidFill>
                  <a:srgbClr val="000000"/>
                </a:solidFill>
                <a:latin typeface="Public Sans Bold"/>
                <a:ea typeface="Public Sans Bold"/>
                <a:cs typeface="Public Sans Bold"/>
                <a:sym typeface="Public Sans Bold"/>
              </a:rPr>
              <a:t>1980s: </a:t>
            </a:r>
            <a:r>
              <a:rPr lang="en-US" sz="2402">
                <a:solidFill>
                  <a:srgbClr val="000000"/>
                </a:solidFill>
                <a:latin typeface="Public Sans"/>
                <a:ea typeface="Public Sans"/>
                <a:cs typeface="Public Sans"/>
                <a:sym typeface="Public Sans"/>
              </a:rPr>
              <a:t>Informal market, later formalized as Tadawul.</a:t>
            </a:r>
          </a:p>
          <a:p>
            <a:pPr algn="ctr">
              <a:lnSpc>
                <a:spcPts val="3604"/>
              </a:lnSpc>
            </a:pPr>
            <a:endParaRPr lang="en-US" sz="2402">
              <a:solidFill>
                <a:srgbClr val="000000"/>
              </a:solidFill>
              <a:latin typeface="Public Sans"/>
              <a:ea typeface="Public Sans"/>
              <a:cs typeface="Public Sans"/>
              <a:sym typeface="Public Sans"/>
            </a:endParaRPr>
          </a:p>
          <a:p>
            <a:pPr algn="ctr">
              <a:lnSpc>
                <a:spcPts val="3604"/>
              </a:lnSpc>
            </a:pPr>
            <a:r>
              <a:rPr lang="en-US" sz="2402" b="1">
                <a:solidFill>
                  <a:srgbClr val="000000"/>
                </a:solidFill>
                <a:latin typeface="Public Sans Bold"/>
                <a:ea typeface="Public Sans Bold"/>
                <a:cs typeface="Public Sans Bold"/>
                <a:sym typeface="Public Sans Bold"/>
              </a:rPr>
              <a:t>2003:</a:t>
            </a:r>
            <a:r>
              <a:rPr lang="en-US" sz="2402">
                <a:solidFill>
                  <a:srgbClr val="000000"/>
                </a:solidFill>
                <a:latin typeface="Public Sans"/>
                <a:ea typeface="Public Sans"/>
                <a:cs typeface="Public Sans"/>
                <a:sym typeface="Public Sans"/>
              </a:rPr>
              <a:t> Capital Market Authority (CMA) established to regulate the market.</a:t>
            </a:r>
          </a:p>
          <a:p>
            <a:pPr algn="ctr">
              <a:lnSpc>
                <a:spcPts val="3604"/>
              </a:lnSpc>
            </a:pPr>
            <a:r>
              <a:rPr lang="en-US" sz="2402">
                <a:solidFill>
                  <a:srgbClr val="000000"/>
                </a:solidFill>
                <a:latin typeface="Public Sans"/>
                <a:ea typeface="Public Sans"/>
                <a:cs typeface="Public Sans"/>
                <a:sym typeface="Public Sans"/>
              </a:rPr>
              <a:t>Growth driven by increased oil revenues and domestic investments.</a:t>
            </a:r>
          </a:p>
          <a:p>
            <a:pPr algn="ctr">
              <a:lnSpc>
                <a:spcPts val="3604"/>
              </a:lnSpc>
            </a:pPr>
            <a:endParaRPr lang="en-US" sz="2402">
              <a:solidFill>
                <a:srgbClr val="000000"/>
              </a:solidFill>
              <a:latin typeface="Public Sans"/>
              <a:ea typeface="Public Sans"/>
              <a:cs typeface="Public Sans"/>
              <a:sym typeface="Public Sans"/>
            </a:endParaRPr>
          </a:p>
          <a:p>
            <a:pPr algn="ctr">
              <a:lnSpc>
                <a:spcPts val="3604"/>
              </a:lnSpc>
            </a:pPr>
            <a:endParaRPr lang="en-US" sz="2402">
              <a:solidFill>
                <a:srgbClr val="000000"/>
              </a:solidFill>
              <a:latin typeface="Public Sans"/>
              <a:ea typeface="Public Sans"/>
              <a:cs typeface="Public Sans"/>
              <a:sym typeface="Public Sans"/>
            </a:endParaRPr>
          </a:p>
          <a:p>
            <a:pPr algn="ctr">
              <a:lnSpc>
                <a:spcPts val="3604"/>
              </a:lnSpc>
            </a:pPr>
            <a:r>
              <a:rPr lang="en-US" sz="2402" b="1">
                <a:solidFill>
                  <a:srgbClr val="000000"/>
                </a:solidFill>
                <a:latin typeface="Public Sans Bold"/>
                <a:ea typeface="Public Sans Bold"/>
                <a:cs typeface="Public Sans Bold"/>
                <a:sym typeface="Public Sans Bold"/>
              </a:rPr>
              <a:t>Market Reforms &amp; Aramco IPO (2010s-Present)</a:t>
            </a:r>
          </a:p>
          <a:p>
            <a:pPr algn="ctr">
              <a:lnSpc>
                <a:spcPts val="3604"/>
              </a:lnSpc>
            </a:pPr>
            <a:endParaRPr lang="en-US" sz="2402" b="1">
              <a:solidFill>
                <a:srgbClr val="000000"/>
              </a:solidFill>
              <a:latin typeface="Public Sans Bold"/>
              <a:ea typeface="Public Sans Bold"/>
              <a:cs typeface="Public Sans Bold"/>
              <a:sym typeface="Public Sans Bold"/>
            </a:endParaRPr>
          </a:p>
          <a:p>
            <a:pPr algn="ctr">
              <a:lnSpc>
                <a:spcPts val="3604"/>
              </a:lnSpc>
            </a:pPr>
            <a:r>
              <a:rPr lang="en-US" sz="2402" b="1">
                <a:solidFill>
                  <a:srgbClr val="000000"/>
                </a:solidFill>
                <a:latin typeface="Public Sans Bold"/>
                <a:ea typeface="Public Sans Bold"/>
                <a:cs typeface="Public Sans Bold"/>
                <a:sym typeface="Public Sans Bold"/>
              </a:rPr>
              <a:t>2015: </a:t>
            </a:r>
            <a:r>
              <a:rPr lang="en-US" sz="2402">
                <a:solidFill>
                  <a:srgbClr val="000000"/>
                </a:solidFill>
                <a:latin typeface="Public Sans"/>
                <a:ea typeface="Public Sans"/>
                <a:cs typeface="Public Sans"/>
                <a:sym typeface="Public Sans"/>
              </a:rPr>
              <a:t>Market opened to foreign institutional investors.</a:t>
            </a:r>
          </a:p>
          <a:p>
            <a:pPr algn="ctr">
              <a:lnSpc>
                <a:spcPts val="3604"/>
              </a:lnSpc>
            </a:pPr>
            <a:endParaRPr lang="en-US" sz="2402">
              <a:solidFill>
                <a:srgbClr val="000000"/>
              </a:solidFill>
              <a:latin typeface="Public Sans"/>
              <a:ea typeface="Public Sans"/>
              <a:cs typeface="Public Sans"/>
              <a:sym typeface="Public Sans"/>
            </a:endParaRPr>
          </a:p>
          <a:p>
            <a:pPr algn="ctr">
              <a:lnSpc>
                <a:spcPts val="3604"/>
              </a:lnSpc>
            </a:pPr>
            <a:r>
              <a:rPr lang="en-US" sz="2402" b="1">
                <a:solidFill>
                  <a:srgbClr val="000000"/>
                </a:solidFill>
                <a:latin typeface="Public Sans Bold"/>
                <a:ea typeface="Public Sans Bold"/>
                <a:cs typeface="Public Sans Bold"/>
                <a:sym typeface="Public Sans Bold"/>
              </a:rPr>
              <a:t>2019:</a:t>
            </a:r>
            <a:r>
              <a:rPr lang="en-US" sz="2402">
                <a:solidFill>
                  <a:srgbClr val="000000"/>
                </a:solidFill>
                <a:latin typeface="Public Sans"/>
                <a:ea typeface="Public Sans"/>
                <a:cs typeface="Public Sans"/>
                <a:sym typeface="Public Sans"/>
              </a:rPr>
              <a:t> Saudi Aramco IPO raised $25.6 billion, the world’s largest IPO.</a:t>
            </a:r>
          </a:p>
          <a:p>
            <a:pPr algn="ctr">
              <a:lnSpc>
                <a:spcPts val="3604"/>
              </a:lnSpc>
            </a:pPr>
            <a:endParaRPr lang="en-US" sz="2402">
              <a:solidFill>
                <a:srgbClr val="000000"/>
              </a:solidFill>
              <a:latin typeface="Public Sans"/>
              <a:ea typeface="Public Sans"/>
              <a:cs typeface="Public Sans"/>
              <a:sym typeface="Public Sans"/>
            </a:endParaRPr>
          </a:p>
          <a:p>
            <a:pPr algn="ctr">
              <a:lnSpc>
                <a:spcPts val="3604"/>
              </a:lnSpc>
              <a:spcBef>
                <a:spcPct val="0"/>
              </a:spcBef>
            </a:pPr>
            <a:r>
              <a:rPr lang="en-US" sz="2402">
                <a:solidFill>
                  <a:srgbClr val="000000"/>
                </a:solidFill>
                <a:latin typeface="Public Sans"/>
                <a:ea typeface="Public Sans"/>
                <a:cs typeface="Public Sans"/>
                <a:sym typeface="Public Sans"/>
              </a:rPr>
              <a:t>Tadawul is now the largest stock market in the Middle East, supporting Vision 2030 goals.</a:t>
            </a:r>
          </a:p>
        </p:txBody>
      </p:sp>
      <p:sp>
        <p:nvSpPr>
          <p:cNvPr id="5" name="Freeform 5"/>
          <p:cNvSpPr/>
          <p:nvPr/>
        </p:nvSpPr>
        <p:spPr>
          <a:xfrm>
            <a:off x="0" y="0"/>
            <a:ext cx="6377781" cy="10287000"/>
          </a:xfrm>
          <a:custGeom>
            <a:avLst/>
            <a:gdLst/>
            <a:ahLst/>
            <a:cxnLst/>
            <a:rect l="l" t="t" r="r" b="b"/>
            <a:pathLst>
              <a:path w="6377781" h="10287000">
                <a:moveTo>
                  <a:pt x="0" y="0"/>
                </a:moveTo>
                <a:lnTo>
                  <a:pt x="6377781" y="0"/>
                </a:lnTo>
                <a:lnTo>
                  <a:pt x="6377781" y="10287000"/>
                </a:lnTo>
                <a:lnTo>
                  <a:pt x="0" y="10287000"/>
                </a:lnTo>
                <a:lnTo>
                  <a:pt x="0" y="0"/>
                </a:lnTo>
                <a:close/>
              </a:path>
            </a:pathLst>
          </a:custGeom>
          <a:blipFill>
            <a:blip r:embed="rId2"/>
            <a:stretch>
              <a:fillRect l="-12938" t="-5025" b="-5025"/>
            </a:stretch>
          </a:blipFill>
        </p:spPr>
        <p:txBody>
          <a:bodyPr/>
          <a:lstStyle/>
          <a:p>
            <a:endParaRPr lang="en-IN"/>
          </a:p>
        </p:txBody>
      </p:sp>
      <p:sp>
        <p:nvSpPr>
          <p:cNvPr id="6" name="Freeform 6"/>
          <p:cNvSpPr/>
          <p:nvPr/>
        </p:nvSpPr>
        <p:spPr>
          <a:xfrm>
            <a:off x="17527168" y="9559456"/>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AutoShape 3"/>
          <p:cNvSpPr/>
          <p:nvPr/>
        </p:nvSpPr>
        <p:spPr>
          <a:xfrm flipV="1">
            <a:off x="1028711" y="1590358"/>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4" name="TextBox 4"/>
          <p:cNvSpPr txBox="1"/>
          <p:nvPr/>
        </p:nvSpPr>
        <p:spPr>
          <a:xfrm>
            <a:off x="686718" y="1910881"/>
            <a:ext cx="16633746" cy="7648575"/>
          </a:xfrm>
          <a:prstGeom prst="rect">
            <a:avLst/>
          </a:prstGeom>
        </p:spPr>
        <p:txBody>
          <a:bodyPr lIns="0" tIns="0" rIns="0" bIns="0" rtlCol="0" anchor="t">
            <a:spAutoFit/>
          </a:bodyPr>
          <a:lstStyle/>
          <a:p>
            <a:pPr algn="ctr">
              <a:lnSpc>
                <a:spcPts val="4499"/>
              </a:lnSpc>
            </a:pPr>
            <a:r>
              <a:rPr lang="en-US" sz="2999" b="1" u="sng">
                <a:solidFill>
                  <a:srgbClr val="000000"/>
                </a:solidFill>
                <a:latin typeface="Public Sans Bold"/>
                <a:ea typeface="Public Sans Bold"/>
                <a:cs typeface="Public Sans Bold"/>
                <a:sym typeface="Public Sans Bold"/>
              </a:rPr>
              <a:t>Early Days(1940s-1970s)</a:t>
            </a:r>
          </a:p>
          <a:p>
            <a:pPr algn="just">
              <a:lnSpc>
                <a:spcPts val="3749"/>
              </a:lnSpc>
            </a:pPr>
            <a:endParaRPr lang="en-US" sz="2999" b="1" u="sng">
              <a:solidFill>
                <a:srgbClr val="000000"/>
              </a:solidFill>
              <a:latin typeface="Public Sans Bold"/>
              <a:ea typeface="Public Sans Bold"/>
              <a:cs typeface="Public Sans Bold"/>
              <a:sym typeface="Public Sans Bold"/>
            </a:endParaRPr>
          </a:p>
          <a:p>
            <a:pPr algn="just">
              <a:lnSpc>
                <a:spcPts val="3749"/>
              </a:lnSpc>
            </a:pPr>
            <a:r>
              <a:rPr lang="en-US" sz="2499" b="1">
                <a:solidFill>
                  <a:srgbClr val="000000"/>
                </a:solidFill>
                <a:latin typeface="Public Sans Bold"/>
                <a:ea typeface="Public Sans Bold"/>
                <a:cs typeface="Public Sans Bold"/>
                <a:sym typeface="Public Sans Bold"/>
              </a:rPr>
              <a:t>1950s-60s: </a:t>
            </a:r>
            <a:r>
              <a:rPr lang="en-US" sz="2499">
                <a:solidFill>
                  <a:srgbClr val="000000"/>
                </a:solidFill>
                <a:latin typeface="Public Sans"/>
                <a:ea typeface="Public Sans"/>
                <a:cs typeface="Public Sans"/>
                <a:sym typeface="Public Sans"/>
              </a:rPr>
              <a:t>Rapid expansion of oil production; Saudi Aramco becomes a key global player.</a:t>
            </a:r>
          </a:p>
          <a:p>
            <a:pPr algn="just">
              <a:lnSpc>
                <a:spcPts val="3749"/>
              </a:lnSpc>
            </a:pPr>
            <a:endParaRPr lang="en-US" sz="2499">
              <a:solidFill>
                <a:srgbClr val="000000"/>
              </a:solidFill>
              <a:latin typeface="Public Sans"/>
              <a:ea typeface="Public Sans"/>
              <a:cs typeface="Public Sans"/>
              <a:sym typeface="Public Sans"/>
            </a:endParaRPr>
          </a:p>
          <a:p>
            <a:pPr algn="just">
              <a:lnSpc>
                <a:spcPts val="3749"/>
              </a:lnSpc>
            </a:pPr>
            <a:r>
              <a:rPr lang="en-US" sz="2499" b="1">
                <a:solidFill>
                  <a:srgbClr val="000000"/>
                </a:solidFill>
                <a:latin typeface="Public Sans Bold"/>
                <a:ea typeface="Public Sans Bold"/>
                <a:cs typeface="Public Sans Bold"/>
                <a:sym typeface="Public Sans Bold"/>
              </a:rPr>
              <a:t>1973: </a:t>
            </a:r>
            <a:r>
              <a:rPr lang="en-US" sz="2499">
                <a:solidFill>
                  <a:srgbClr val="000000"/>
                </a:solidFill>
                <a:latin typeface="Public Sans"/>
                <a:ea typeface="Public Sans"/>
                <a:cs typeface="Public Sans"/>
                <a:sym typeface="Public Sans"/>
              </a:rPr>
              <a:t>Oil crisis solidifies Saudi Arabia’s influence in OPEC and global energy markets.</a:t>
            </a:r>
          </a:p>
          <a:p>
            <a:pPr algn="just">
              <a:lnSpc>
                <a:spcPts val="3749"/>
              </a:lnSpc>
            </a:pPr>
            <a:r>
              <a:rPr lang="en-US" sz="2499">
                <a:solidFill>
                  <a:srgbClr val="000000"/>
                </a:solidFill>
                <a:latin typeface="Public Sans"/>
                <a:ea typeface="Public Sans"/>
                <a:cs typeface="Public Sans"/>
                <a:sym typeface="Public Sans"/>
              </a:rPr>
              <a:t>Nationalization of Aramco in the 1970s gives full control to the Saudi government.</a:t>
            </a:r>
          </a:p>
          <a:p>
            <a:pPr algn="just">
              <a:lnSpc>
                <a:spcPts val="3749"/>
              </a:lnSpc>
            </a:pPr>
            <a:endParaRPr lang="en-US" sz="2499">
              <a:solidFill>
                <a:srgbClr val="000000"/>
              </a:solidFill>
              <a:latin typeface="Public Sans"/>
              <a:ea typeface="Public Sans"/>
              <a:cs typeface="Public Sans"/>
              <a:sym typeface="Public Sans"/>
            </a:endParaRPr>
          </a:p>
          <a:p>
            <a:pPr algn="ctr">
              <a:lnSpc>
                <a:spcPts val="4499"/>
              </a:lnSpc>
            </a:pPr>
            <a:r>
              <a:rPr lang="en-US" sz="2999" b="1" u="sng">
                <a:solidFill>
                  <a:srgbClr val="000000"/>
                </a:solidFill>
                <a:latin typeface="Public Sans Bold"/>
                <a:ea typeface="Public Sans Bold"/>
                <a:cs typeface="Public Sans Bold"/>
                <a:sym typeface="Public Sans Bold"/>
              </a:rPr>
              <a:t>Market Challenges &amp; OPEC+ (1980s-2020s)</a:t>
            </a:r>
          </a:p>
          <a:p>
            <a:pPr algn="just">
              <a:lnSpc>
                <a:spcPts val="3749"/>
              </a:lnSpc>
            </a:pPr>
            <a:endParaRPr lang="en-US" sz="2999" b="1" u="sng">
              <a:solidFill>
                <a:srgbClr val="000000"/>
              </a:solidFill>
              <a:latin typeface="Public Sans Bold"/>
              <a:ea typeface="Public Sans Bold"/>
              <a:cs typeface="Public Sans Bold"/>
              <a:sym typeface="Public Sans Bold"/>
            </a:endParaRPr>
          </a:p>
          <a:p>
            <a:pPr algn="just">
              <a:lnSpc>
                <a:spcPts val="3749"/>
              </a:lnSpc>
            </a:pPr>
            <a:r>
              <a:rPr lang="en-US" sz="2499" b="1">
                <a:solidFill>
                  <a:srgbClr val="000000"/>
                </a:solidFill>
                <a:latin typeface="Public Sans Bold"/>
                <a:ea typeface="Public Sans Bold"/>
                <a:cs typeface="Public Sans Bold"/>
                <a:sym typeface="Public Sans Bold"/>
              </a:rPr>
              <a:t>1980s-90s:</a:t>
            </a:r>
            <a:r>
              <a:rPr lang="en-US" sz="2499">
                <a:solidFill>
                  <a:srgbClr val="000000"/>
                </a:solidFill>
                <a:latin typeface="Public Sans"/>
                <a:ea typeface="Public Sans"/>
                <a:cs typeface="Public Sans"/>
                <a:sym typeface="Public Sans"/>
              </a:rPr>
              <a:t> Price fluctuations lead to budget challenges and highlight need for diversification.</a:t>
            </a:r>
          </a:p>
          <a:p>
            <a:pPr algn="just">
              <a:lnSpc>
                <a:spcPts val="3749"/>
              </a:lnSpc>
            </a:pPr>
            <a:endParaRPr lang="en-US" sz="2499">
              <a:solidFill>
                <a:srgbClr val="000000"/>
              </a:solidFill>
              <a:latin typeface="Public Sans"/>
              <a:ea typeface="Public Sans"/>
              <a:cs typeface="Public Sans"/>
              <a:sym typeface="Public Sans"/>
            </a:endParaRPr>
          </a:p>
          <a:p>
            <a:pPr algn="just">
              <a:lnSpc>
                <a:spcPts val="3749"/>
              </a:lnSpc>
            </a:pPr>
            <a:r>
              <a:rPr lang="en-US" sz="2499" b="1">
                <a:solidFill>
                  <a:srgbClr val="000000"/>
                </a:solidFill>
                <a:latin typeface="Public Sans Bold"/>
                <a:ea typeface="Public Sans Bold"/>
                <a:cs typeface="Public Sans Bold"/>
                <a:sym typeface="Public Sans Bold"/>
              </a:rPr>
              <a:t>2010s:</a:t>
            </a:r>
            <a:r>
              <a:rPr lang="en-US" sz="2499">
                <a:solidFill>
                  <a:srgbClr val="000000"/>
                </a:solidFill>
                <a:latin typeface="Public Sans"/>
                <a:ea typeface="Public Sans"/>
                <a:cs typeface="Public Sans"/>
                <a:sym typeface="Public Sans"/>
              </a:rPr>
              <a:t> U.S. shale boom introduces competition; Saudi Arabia leads OPEC+ alliance with Russia to stabilize prices</a:t>
            </a:r>
          </a:p>
          <a:p>
            <a:pPr algn="just">
              <a:lnSpc>
                <a:spcPts val="3749"/>
              </a:lnSpc>
            </a:pPr>
            <a:endParaRPr lang="en-US" sz="2499">
              <a:solidFill>
                <a:srgbClr val="000000"/>
              </a:solidFill>
              <a:latin typeface="Public Sans"/>
              <a:ea typeface="Public Sans"/>
              <a:cs typeface="Public Sans"/>
              <a:sym typeface="Public Sans"/>
            </a:endParaRPr>
          </a:p>
          <a:p>
            <a:pPr algn="just">
              <a:lnSpc>
                <a:spcPts val="3749"/>
              </a:lnSpc>
            </a:pPr>
            <a:r>
              <a:rPr lang="en-US" sz="2499" b="1">
                <a:solidFill>
                  <a:srgbClr val="000000"/>
                </a:solidFill>
                <a:latin typeface="Public Sans Bold"/>
                <a:ea typeface="Public Sans Bold"/>
                <a:cs typeface="Public Sans Bold"/>
                <a:sym typeface="Public Sans Bold"/>
              </a:rPr>
              <a:t>2020: </a:t>
            </a:r>
            <a:r>
              <a:rPr lang="en-US" sz="2499">
                <a:solidFill>
                  <a:srgbClr val="000000"/>
                </a:solidFill>
                <a:latin typeface="Public Sans"/>
                <a:ea typeface="Public Sans"/>
                <a:cs typeface="Public Sans"/>
                <a:sym typeface="Public Sans"/>
              </a:rPr>
              <a:t>COVID-19 pandemic leads to historic demand drop and production cuts.</a:t>
            </a:r>
          </a:p>
          <a:p>
            <a:pPr algn="just">
              <a:lnSpc>
                <a:spcPts val="3749"/>
              </a:lnSpc>
            </a:pPr>
            <a:endParaRPr lang="en-US" sz="2499">
              <a:solidFill>
                <a:srgbClr val="000000"/>
              </a:solidFill>
              <a:latin typeface="Public Sans"/>
              <a:ea typeface="Public Sans"/>
              <a:cs typeface="Public Sans"/>
              <a:sym typeface="Public Sans"/>
            </a:endParaRPr>
          </a:p>
          <a:p>
            <a:pPr algn="just">
              <a:lnSpc>
                <a:spcPts val="3749"/>
              </a:lnSpc>
              <a:spcBef>
                <a:spcPct val="0"/>
              </a:spcBef>
            </a:pPr>
            <a:r>
              <a:rPr lang="en-US" sz="2499" b="1">
                <a:solidFill>
                  <a:srgbClr val="000000"/>
                </a:solidFill>
                <a:latin typeface="Public Sans Bold"/>
                <a:ea typeface="Public Sans Bold"/>
                <a:cs typeface="Public Sans Bold"/>
                <a:sym typeface="Public Sans Bold"/>
              </a:rPr>
              <a:t>Focus on balancing oil production while investing in renewable energy as part of Vision 2030.</a:t>
            </a:r>
          </a:p>
        </p:txBody>
      </p:sp>
      <p:sp>
        <p:nvSpPr>
          <p:cNvPr id="5" name="TextBox 5"/>
          <p:cNvSpPr txBox="1"/>
          <p:nvPr/>
        </p:nvSpPr>
        <p:spPr>
          <a:xfrm>
            <a:off x="441402" y="395605"/>
            <a:ext cx="17056034" cy="1189990"/>
          </a:xfrm>
          <a:prstGeom prst="rect">
            <a:avLst/>
          </a:prstGeom>
        </p:spPr>
        <p:txBody>
          <a:bodyPr lIns="0" tIns="0" rIns="0" bIns="0" rtlCol="0" anchor="t">
            <a:spAutoFit/>
          </a:bodyPr>
          <a:lstStyle/>
          <a:p>
            <a:pPr algn="ctr">
              <a:lnSpc>
                <a:spcPts val="4759"/>
              </a:lnSpc>
            </a:pPr>
            <a:r>
              <a:rPr lang="en-US" sz="3399" b="1" spc="771">
                <a:solidFill>
                  <a:srgbClr val="2B2C30"/>
                </a:solidFill>
                <a:latin typeface="Public Sans Bold"/>
                <a:ea typeface="Public Sans Bold"/>
                <a:cs typeface="Public Sans Bold"/>
                <a:sym typeface="Public Sans Bold"/>
              </a:rPr>
              <a:t>HISTORY OF THE SAUDI OIL MARKET</a:t>
            </a:r>
          </a:p>
          <a:p>
            <a:pPr algn="ctr">
              <a:lnSpc>
                <a:spcPts val="4759"/>
              </a:lnSpc>
              <a:spcBef>
                <a:spcPct val="0"/>
              </a:spcBef>
            </a:pPr>
            <a:r>
              <a:rPr lang="en-US" sz="3399" b="1" spc="771">
                <a:solidFill>
                  <a:srgbClr val="2B2C30"/>
                </a:solidFill>
                <a:latin typeface="Public Sans Bold"/>
                <a:ea typeface="Public Sans Bold"/>
                <a:cs typeface="Public Sans Bold"/>
                <a:sym typeface="Public Sans Bold"/>
              </a:rPr>
              <a:t>Rise as an Oil Power </a:t>
            </a:r>
          </a:p>
        </p:txBody>
      </p:sp>
      <p:sp>
        <p:nvSpPr>
          <p:cNvPr id="6" name="Freeform 6"/>
          <p:cNvSpPr/>
          <p:nvPr/>
        </p:nvSpPr>
        <p:spPr>
          <a:xfrm>
            <a:off x="17527168" y="9559456"/>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11" y="744684"/>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3" name="Freeform 3"/>
          <p:cNvSpPr/>
          <p:nvPr/>
        </p:nvSpPr>
        <p:spPr>
          <a:xfrm>
            <a:off x="17527168" y="9559456"/>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3150915" y="1028700"/>
            <a:ext cx="11379645" cy="9027039"/>
          </a:xfrm>
          <a:custGeom>
            <a:avLst/>
            <a:gdLst/>
            <a:ahLst/>
            <a:cxnLst/>
            <a:rect l="l" t="t" r="r" b="b"/>
            <a:pathLst>
              <a:path w="11379645" h="9027039">
                <a:moveTo>
                  <a:pt x="0" y="0"/>
                </a:moveTo>
                <a:lnTo>
                  <a:pt x="11379644" y="0"/>
                </a:lnTo>
                <a:lnTo>
                  <a:pt x="11379644" y="9027039"/>
                </a:lnTo>
                <a:lnTo>
                  <a:pt x="0" y="9027039"/>
                </a:lnTo>
                <a:lnTo>
                  <a:pt x="0" y="0"/>
                </a:lnTo>
                <a:close/>
              </a:path>
            </a:pathLst>
          </a:custGeom>
          <a:blipFill>
            <a:blip r:embed="rId4"/>
            <a:stretch>
              <a:fillRect l="-718" t="-490" r="-395" b="-490"/>
            </a:stretch>
          </a:blipFill>
        </p:spPr>
        <p:txBody>
          <a:bodyPr/>
          <a:lstStyle/>
          <a:p>
            <a:endParaRPr lang="en-IN"/>
          </a:p>
        </p:txBody>
      </p:sp>
      <p:sp>
        <p:nvSpPr>
          <p:cNvPr id="5" name="TextBox 5"/>
          <p:cNvSpPr txBox="1"/>
          <p:nvPr/>
        </p:nvSpPr>
        <p:spPr>
          <a:xfrm>
            <a:off x="1006865" y="206891"/>
            <a:ext cx="16230600" cy="533031"/>
          </a:xfrm>
          <a:prstGeom prst="rect">
            <a:avLst/>
          </a:prstGeom>
        </p:spPr>
        <p:txBody>
          <a:bodyPr lIns="0" tIns="0" rIns="0" bIns="0" rtlCol="0" anchor="t">
            <a:spAutoFit/>
          </a:bodyPr>
          <a:lstStyle/>
          <a:p>
            <a:pPr algn="l">
              <a:lnSpc>
                <a:spcPts val="4220"/>
              </a:lnSpc>
              <a:spcBef>
                <a:spcPct val="0"/>
              </a:spcBef>
            </a:pPr>
            <a:r>
              <a:rPr lang="en-US" sz="3014" b="1" spc="684">
                <a:solidFill>
                  <a:srgbClr val="2B2C30"/>
                </a:solidFill>
                <a:latin typeface="Public Sans Bold"/>
                <a:ea typeface="Public Sans Bold"/>
                <a:cs typeface="Public Sans Bold"/>
                <a:sym typeface="Public Sans Bold"/>
              </a:rPr>
              <a:t>LITERATURE REVIEWS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AutoShape 3"/>
          <p:cNvSpPr/>
          <p:nvPr/>
        </p:nvSpPr>
        <p:spPr>
          <a:xfrm flipV="1">
            <a:off x="1006866" y="1009446"/>
            <a:ext cx="16230594" cy="38509"/>
          </a:xfrm>
          <a:prstGeom prst="line">
            <a:avLst/>
          </a:prstGeom>
          <a:ln w="9525" cap="flat">
            <a:solidFill>
              <a:srgbClr val="2B2C30"/>
            </a:solidFill>
            <a:prstDash val="solid"/>
            <a:headEnd type="none" w="sm" len="sm"/>
            <a:tailEnd type="none" w="sm" len="sm"/>
          </a:ln>
        </p:spPr>
        <p:txBody>
          <a:bodyPr/>
          <a:lstStyle/>
          <a:p>
            <a:endParaRPr lang="en-IN"/>
          </a:p>
        </p:txBody>
      </p:sp>
      <p:sp>
        <p:nvSpPr>
          <p:cNvPr id="4" name="TextBox 4"/>
          <p:cNvSpPr txBox="1"/>
          <p:nvPr/>
        </p:nvSpPr>
        <p:spPr>
          <a:xfrm>
            <a:off x="782672" y="3822277"/>
            <a:ext cx="16476628" cy="3723138"/>
          </a:xfrm>
          <a:prstGeom prst="rect">
            <a:avLst/>
          </a:prstGeom>
        </p:spPr>
        <p:txBody>
          <a:bodyPr lIns="0" tIns="0" rIns="0" bIns="0" rtlCol="0" anchor="t">
            <a:spAutoFit/>
          </a:bodyPr>
          <a:lstStyle/>
          <a:p>
            <a:pPr marL="576404" lvl="1" indent="-288202" algn="just">
              <a:lnSpc>
                <a:spcPts val="3737"/>
              </a:lnSpc>
              <a:buFont typeface="Arial"/>
              <a:buChar char="•"/>
            </a:pPr>
            <a:r>
              <a:rPr lang="en-US" sz="2669" b="1">
                <a:solidFill>
                  <a:srgbClr val="000000"/>
                </a:solidFill>
                <a:latin typeface="Public Sans Bold"/>
                <a:ea typeface="Public Sans Bold"/>
                <a:cs typeface="Public Sans Bold"/>
                <a:sym typeface="Public Sans Bold"/>
              </a:rPr>
              <a:t>Impact of Oil Dependency: </a:t>
            </a:r>
            <a:r>
              <a:rPr lang="en-US" sz="2669">
                <a:solidFill>
                  <a:srgbClr val="000000"/>
                </a:solidFill>
                <a:latin typeface="Public Sans"/>
                <a:ea typeface="Public Sans"/>
                <a:cs typeface="Public Sans"/>
                <a:sym typeface="Public Sans"/>
              </a:rPr>
              <a:t>Evaluates the risks of oil reliance and highlights the need for diversification through initiatives like Vision 2030.</a:t>
            </a:r>
          </a:p>
          <a:p>
            <a:pPr algn="just">
              <a:lnSpc>
                <a:spcPts val="3737"/>
              </a:lnSpc>
            </a:pPr>
            <a:endParaRPr lang="en-US" sz="2669">
              <a:solidFill>
                <a:srgbClr val="000000"/>
              </a:solidFill>
              <a:latin typeface="Public Sans"/>
              <a:ea typeface="Public Sans"/>
              <a:cs typeface="Public Sans"/>
              <a:sym typeface="Public Sans"/>
            </a:endParaRPr>
          </a:p>
          <a:p>
            <a:pPr marL="576404" lvl="1" indent="-288202" algn="just">
              <a:lnSpc>
                <a:spcPts val="3737"/>
              </a:lnSpc>
              <a:buFont typeface="Arial"/>
              <a:buChar char="•"/>
            </a:pPr>
            <a:r>
              <a:rPr lang="en-US" sz="2669" b="1">
                <a:solidFill>
                  <a:srgbClr val="000000"/>
                </a:solidFill>
                <a:latin typeface="Public Sans Bold"/>
                <a:ea typeface="Public Sans Bold"/>
                <a:cs typeface="Public Sans Bold"/>
                <a:sym typeface="Public Sans Bold"/>
              </a:rPr>
              <a:t>Diversification Efforts: </a:t>
            </a:r>
            <a:r>
              <a:rPr lang="en-US" sz="2669">
                <a:solidFill>
                  <a:srgbClr val="000000"/>
                </a:solidFill>
                <a:latin typeface="Public Sans"/>
                <a:ea typeface="Public Sans"/>
                <a:cs typeface="Public Sans"/>
                <a:sym typeface="Public Sans"/>
              </a:rPr>
              <a:t>Assesses the effectiveness of reforms in reducing oil dependency and fostering growth in non-oil sectors.</a:t>
            </a:r>
          </a:p>
          <a:p>
            <a:pPr algn="just">
              <a:lnSpc>
                <a:spcPts val="3737"/>
              </a:lnSpc>
            </a:pPr>
            <a:endParaRPr lang="en-US" sz="2669">
              <a:solidFill>
                <a:srgbClr val="000000"/>
              </a:solidFill>
              <a:latin typeface="Public Sans"/>
              <a:ea typeface="Public Sans"/>
              <a:cs typeface="Public Sans"/>
              <a:sym typeface="Public Sans"/>
            </a:endParaRPr>
          </a:p>
          <a:p>
            <a:pPr marL="576404" lvl="1" indent="-288202" algn="just">
              <a:lnSpc>
                <a:spcPts val="3737"/>
              </a:lnSpc>
              <a:buFont typeface="Arial"/>
              <a:buChar char="•"/>
            </a:pPr>
            <a:r>
              <a:rPr lang="en-US" sz="2669" b="1">
                <a:solidFill>
                  <a:srgbClr val="000000"/>
                </a:solidFill>
                <a:latin typeface="Public Sans Bold"/>
                <a:ea typeface="Public Sans Bold"/>
                <a:cs typeface="Public Sans Bold"/>
                <a:sym typeface="Public Sans Bold"/>
              </a:rPr>
              <a:t>Reducing dependency on Oil: </a:t>
            </a:r>
            <a:r>
              <a:rPr lang="en-US" sz="2669">
                <a:solidFill>
                  <a:srgbClr val="000000"/>
                </a:solidFill>
                <a:latin typeface="Public Sans"/>
                <a:ea typeface="Public Sans"/>
                <a:cs typeface="Public Sans"/>
                <a:sym typeface="Public Sans"/>
              </a:rPr>
              <a:t>Checking the extent of reduction of oil dependency.</a:t>
            </a:r>
          </a:p>
          <a:p>
            <a:pPr algn="just">
              <a:lnSpc>
                <a:spcPts val="3737"/>
              </a:lnSpc>
            </a:pPr>
            <a:endParaRPr lang="en-US" sz="2669">
              <a:solidFill>
                <a:srgbClr val="000000"/>
              </a:solidFill>
              <a:latin typeface="Public Sans"/>
              <a:ea typeface="Public Sans"/>
              <a:cs typeface="Public Sans"/>
              <a:sym typeface="Public Sans"/>
            </a:endParaRPr>
          </a:p>
        </p:txBody>
      </p:sp>
      <p:sp>
        <p:nvSpPr>
          <p:cNvPr id="5" name="TextBox 5"/>
          <p:cNvSpPr txBox="1"/>
          <p:nvPr/>
        </p:nvSpPr>
        <p:spPr>
          <a:xfrm>
            <a:off x="1006871" y="377601"/>
            <a:ext cx="16230600" cy="651099"/>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Public Sans Bold"/>
                <a:ea typeface="Public Sans Bold"/>
                <a:cs typeface="Public Sans Bold"/>
                <a:sym typeface="Public Sans Bold"/>
              </a:rPr>
              <a:t>OBJECTIVE OF THE STUDY</a:t>
            </a:r>
          </a:p>
        </p:txBody>
      </p:sp>
      <p:sp>
        <p:nvSpPr>
          <p:cNvPr id="6" name="TextBox 6"/>
          <p:cNvSpPr txBox="1"/>
          <p:nvPr/>
        </p:nvSpPr>
        <p:spPr>
          <a:xfrm>
            <a:off x="752717" y="1433555"/>
            <a:ext cx="16782566" cy="1066800"/>
          </a:xfrm>
          <a:prstGeom prst="rect">
            <a:avLst/>
          </a:prstGeom>
        </p:spPr>
        <p:txBody>
          <a:bodyPr lIns="0" tIns="0" rIns="0" bIns="0" rtlCol="0" anchor="t">
            <a:spAutoFit/>
          </a:bodyPr>
          <a:lstStyle/>
          <a:p>
            <a:pPr algn="just">
              <a:lnSpc>
                <a:spcPts val="4200"/>
              </a:lnSpc>
              <a:spcBef>
                <a:spcPct val="0"/>
              </a:spcBef>
            </a:pPr>
            <a:r>
              <a:rPr lang="en-US" sz="3000" b="1">
                <a:solidFill>
                  <a:srgbClr val="000000"/>
                </a:solidFill>
                <a:latin typeface="Public Sans Bold"/>
                <a:ea typeface="Public Sans Bold"/>
                <a:cs typeface="Public Sans Bold"/>
                <a:sym typeface="Public Sans Bold"/>
              </a:rPr>
              <a:t>This study explores the transformation of Saudi Arabia’s economy, stock market, and oil industry, providing insights into key aspects like:</a:t>
            </a:r>
          </a:p>
        </p:txBody>
      </p:sp>
      <p:sp>
        <p:nvSpPr>
          <p:cNvPr id="7" name="Freeform 7"/>
          <p:cNvSpPr/>
          <p:nvPr/>
        </p:nvSpPr>
        <p:spPr>
          <a:xfrm>
            <a:off x="17527168" y="9559456"/>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4309169" y="289138"/>
            <a:ext cx="9669661" cy="1479123"/>
          </a:xfrm>
          <a:prstGeom prst="rect">
            <a:avLst/>
          </a:prstGeom>
        </p:spPr>
        <p:txBody>
          <a:bodyPr lIns="0" tIns="0" rIns="0" bIns="0" rtlCol="0" anchor="t">
            <a:spAutoFit/>
          </a:bodyPr>
          <a:lstStyle/>
          <a:p>
            <a:pPr algn="ctr">
              <a:lnSpc>
                <a:spcPts val="12880"/>
              </a:lnSpc>
            </a:pPr>
            <a:r>
              <a:rPr lang="en-US" sz="7200" b="1" dirty="0">
                <a:solidFill>
                  <a:srgbClr val="000000"/>
                </a:solidFill>
                <a:latin typeface="Canva Sans Bold"/>
                <a:ea typeface="Canva Sans Bold"/>
                <a:cs typeface="Canva Sans Bold"/>
                <a:sym typeface="Canva Sans Bold"/>
              </a:rPr>
              <a:t>Data Description</a:t>
            </a:r>
          </a:p>
        </p:txBody>
      </p:sp>
      <p:sp>
        <p:nvSpPr>
          <p:cNvPr id="3" name="TextBox 3"/>
          <p:cNvSpPr txBox="1"/>
          <p:nvPr/>
        </p:nvSpPr>
        <p:spPr>
          <a:xfrm>
            <a:off x="1719903" y="2301746"/>
            <a:ext cx="14848194" cy="6956554"/>
          </a:xfrm>
          <a:prstGeom prst="rect">
            <a:avLst/>
          </a:prstGeom>
        </p:spPr>
        <p:txBody>
          <a:bodyPr lIns="0" tIns="0" rIns="0" bIns="0" rtlCol="0" anchor="t">
            <a:spAutoFit/>
          </a:bodyPr>
          <a:lstStyle/>
          <a:p>
            <a:pPr algn="ctr">
              <a:lnSpc>
                <a:spcPts val="5599"/>
              </a:lnSpc>
            </a:pPr>
            <a:r>
              <a:rPr lang="en-US" sz="3999" b="1" dirty="0">
                <a:solidFill>
                  <a:srgbClr val="000000"/>
                </a:solidFill>
                <a:latin typeface="Canva Sans Bold"/>
                <a:ea typeface="Canva Sans Bold"/>
                <a:cs typeface="Canva Sans Bold"/>
                <a:sym typeface="Canva Sans Bold"/>
              </a:rPr>
              <a:t>Saudi Stock Market:</a:t>
            </a:r>
          </a:p>
          <a:p>
            <a:pPr algn="ctr">
              <a:lnSpc>
                <a:spcPts val="4200"/>
              </a:lnSpc>
            </a:pPr>
            <a:r>
              <a:rPr lang="en-US" sz="3000" b="1" dirty="0">
                <a:solidFill>
                  <a:srgbClr val="000000"/>
                </a:solidFill>
                <a:latin typeface="Canva Sans Bold"/>
                <a:ea typeface="Canva Sans Bold"/>
                <a:cs typeface="Canva Sans Bold"/>
                <a:sym typeface="Canva Sans Bold"/>
              </a:rPr>
              <a:t>Data range: </a:t>
            </a:r>
            <a:r>
              <a:rPr lang="en-US" sz="3000" dirty="0">
                <a:solidFill>
                  <a:srgbClr val="000000"/>
                </a:solidFill>
                <a:latin typeface="Canva Sans"/>
                <a:ea typeface="Canva Sans"/>
                <a:cs typeface="Canva Sans"/>
                <a:sym typeface="Canva Sans"/>
              </a:rPr>
              <a:t>Jan 2010 to Sep 2024</a:t>
            </a:r>
          </a:p>
          <a:p>
            <a:pPr algn="ctr">
              <a:lnSpc>
                <a:spcPts val="4200"/>
              </a:lnSpc>
            </a:pPr>
            <a:r>
              <a:rPr lang="en-US" sz="3000" b="1" dirty="0">
                <a:solidFill>
                  <a:srgbClr val="000000"/>
                </a:solidFill>
                <a:latin typeface="Canva Sans Bold"/>
                <a:ea typeface="Canva Sans Bold"/>
                <a:cs typeface="Canva Sans Bold"/>
                <a:sym typeface="Canva Sans Bold"/>
              </a:rPr>
              <a:t>Frequency: </a:t>
            </a:r>
            <a:r>
              <a:rPr lang="en-US" sz="3000" dirty="0">
                <a:solidFill>
                  <a:srgbClr val="000000"/>
                </a:solidFill>
                <a:latin typeface="Canva Sans"/>
                <a:ea typeface="Canva Sans"/>
                <a:cs typeface="Canva Sans"/>
                <a:sym typeface="Canva Sans"/>
              </a:rPr>
              <a:t>Daily</a:t>
            </a:r>
          </a:p>
          <a:p>
            <a:pPr algn="ctr">
              <a:lnSpc>
                <a:spcPts val="4200"/>
              </a:lnSpc>
            </a:pPr>
            <a:r>
              <a:rPr lang="en-US" sz="3000" b="1" dirty="0">
                <a:solidFill>
                  <a:srgbClr val="000000"/>
                </a:solidFill>
                <a:latin typeface="Canva Sans Bold"/>
                <a:ea typeface="Canva Sans Bold"/>
                <a:cs typeface="Canva Sans Bold"/>
                <a:sym typeface="Canva Sans Bold"/>
              </a:rPr>
              <a:t>Source: </a:t>
            </a:r>
            <a:r>
              <a:rPr lang="en-US" sz="3000" dirty="0">
                <a:solidFill>
                  <a:srgbClr val="000000"/>
                </a:solidFill>
                <a:latin typeface="Canva Sans"/>
                <a:ea typeface="Canva Sans"/>
                <a:cs typeface="Canva Sans"/>
                <a:sym typeface="Canva Sans"/>
              </a:rPr>
              <a:t>trandingeconomics.com</a:t>
            </a:r>
          </a:p>
          <a:p>
            <a:pPr algn="ctr">
              <a:lnSpc>
                <a:spcPts val="5599"/>
              </a:lnSpc>
            </a:pPr>
            <a:endParaRPr lang="en-US" sz="3000" dirty="0">
              <a:solidFill>
                <a:srgbClr val="000000"/>
              </a:solidFill>
              <a:latin typeface="Canva Sans"/>
              <a:ea typeface="Canva Sans"/>
              <a:cs typeface="Canva Sans"/>
              <a:sym typeface="Canva Sans"/>
            </a:endParaRPr>
          </a:p>
          <a:p>
            <a:pPr algn="ctr">
              <a:lnSpc>
                <a:spcPts val="5599"/>
              </a:lnSpc>
            </a:pPr>
            <a:r>
              <a:rPr lang="en-US" sz="3999" b="1" dirty="0">
                <a:solidFill>
                  <a:srgbClr val="000000"/>
                </a:solidFill>
                <a:latin typeface="Canva Sans Bold"/>
                <a:ea typeface="Canva Sans Bold"/>
                <a:cs typeface="Canva Sans Bold"/>
                <a:sym typeface="Canva Sans Bold"/>
              </a:rPr>
              <a:t>OPEC Basket:</a:t>
            </a:r>
          </a:p>
          <a:p>
            <a:pPr algn="ctr">
              <a:lnSpc>
                <a:spcPts val="4200"/>
              </a:lnSpc>
            </a:pPr>
            <a:r>
              <a:rPr lang="en-US" sz="3000" b="1" dirty="0">
                <a:solidFill>
                  <a:srgbClr val="000000"/>
                </a:solidFill>
                <a:latin typeface="Canva Sans Bold"/>
                <a:ea typeface="Canva Sans Bold"/>
                <a:cs typeface="Canva Sans Bold"/>
                <a:sym typeface="Canva Sans Bold"/>
              </a:rPr>
              <a:t>   Data range: </a:t>
            </a:r>
            <a:r>
              <a:rPr lang="en-US" sz="3000" dirty="0">
                <a:solidFill>
                  <a:srgbClr val="000000"/>
                </a:solidFill>
                <a:latin typeface="Canva Sans"/>
                <a:ea typeface="Canva Sans"/>
                <a:cs typeface="Canva Sans"/>
                <a:sym typeface="Canva Sans"/>
              </a:rPr>
              <a:t>Jan 2003 to Sep 2024 </a:t>
            </a:r>
            <a:r>
              <a:rPr lang="en-US" sz="3000" b="1" dirty="0">
                <a:solidFill>
                  <a:srgbClr val="000000"/>
                </a:solidFill>
                <a:latin typeface="Canva Sans Bold"/>
                <a:ea typeface="Canva Sans Bold"/>
                <a:cs typeface="Canva Sans Bold"/>
                <a:sym typeface="Canva Sans Bold"/>
              </a:rPr>
              <a:t>                                                            </a:t>
            </a:r>
          </a:p>
          <a:p>
            <a:pPr algn="ctr">
              <a:lnSpc>
                <a:spcPts val="4200"/>
              </a:lnSpc>
            </a:pPr>
            <a:r>
              <a:rPr lang="en-US" sz="3000" b="1" dirty="0">
                <a:solidFill>
                  <a:srgbClr val="000000"/>
                </a:solidFill>
                <a:latin typeface="Canva Sans Bold"/>
                <a:ea typeface="Canva Sans Bold"/>
                <a:cs typeface="Canva Sans Bold"/>
                <a:sym typeface="Canva Sans Bold"/>
              </a:rPr>
              <a:t>Frequency: </a:t>
            </a:r>
            <a:r>
              <a:rPr lang="en-US" sz="3000" dirty="0">
                <a:solidFill>
                  <a:srgbClr val="000000"/>
                </a:solidFill>
                <a:latin typeface="Canva Sans"/>
                <a:ea typeface="Canva Sans"/>
                <a:cs typeface="Canva Sans"/>
                <a:sym typeface="Canva Sans"/>
              </a:rPr>
              <a:t>Daily</a:t>
            </a:r>
          </a:p>
          <a:p>
            <a:pPr algn="ctr">
              <a:lnSpc>
                <a:spcPts val="4200"/>
              </a:lnSpc>
            </a:pPr>
            <a:r>
              <a:rPr lang="en-US" sz="3000" b="1" dirty="0">
                <a:solidFill>
                  <a:srgbClr val="000000"/>
                </a:solidFill>
                <a:latin typeface="Canva Sans Bold"/>
                <a:ea typeface="Canva Sans Bold"/>
                <a:cs typeface="Canva Sans Bold"/>
                <a:sym typeface="Canva Sans Bold"/>
              </a:rPr>
              <a:t>Source: </a:t>
            </a:r>
            <a:r>
              <a:rPr lang="en-US" sz="3000" dirty="0">
                <a:solidFill>
                  <a:srgbClr val="000000"/>
                </a:solidFill>
                <a:latin typeface="Canva Sans"/>
                <a:ea typeface="Canva Sans"/>
                <a:cs typeface="Canva Sans"/>
                <a:sym typeface="Canva Sans"/>
              </a:rPr>
              <a:t>opec.org</a:t>
            </a:r>
          </a:p>
          <a:p>
            <a:pPr algn="ctr">
              <a:lnSpc>
                <a:spcPts val="6635"/>
              </a:lnSpc>
            </a:pPr>
            <a:endParaRPr lang="en-US" sz="3000" dirty="0">
              <a:solidFill>
                <a:srgbClr val="000000"/>
              </a:solidFill>
              <a:latin typeface="Canva Sans"/>
              <a:ea typeface="Canva Sans"/>
              <a:cs typeface="Canva Sans"/>
              <a:sym typeface="Canva Sans"/>
            </a:endParaRPr>
          </a:p>
          <a:p>
            <a:pPr algn="ctr">
              <a:lnSpc>
                <a:spcPts val="6635"/>
              </a:lnSpc>
            </a:pPr>
            <a:r>
              <a:rPr lang="en-US" sz="4739" b="1" dirty="0">
                <a:solidFill>
                  <a:srgbClr val="000000"/>
                </a:solidFill>
                <a:latin typeface="Canva Sans Bold"/>
                <a:ea typeface="Canva Sans Bold"/>
                <a:cs typeface="Canva Sans Bold"/>
                <a:sym typeface="Canva Sans Bold"/>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4675749" y="316095"/>
            <a:ext cx="8936501" cy="1013384"/>
          </a:xfrm>
          <a:prstGeom prst="rect">
            <a:avLst/>
          </a:prstGeom>
        </p:spPr>
        <p:txBody>
          <a:bodyPr wrap="square" lIns="0" tIns="0" rIns="0" bIns="0" rtlCol="0" anchor="t">
            <a:spAutoFit/>
          </a:bodyPr>
          <a:lstStyle/>
          <a:p>
            <a:pPr algn="ctr">
              <a:lnSpc>
                <a:spcPts val="8388"/>
              </a:lnSpc>
            </a:pPr>
            <a:r>
              <a:rPr lang="en-US" sz="5991" b="1" dirty="0">
                <a:solidFill>
                  <a:srgbClr val="000000"/>
                </a:solidFill>
                <a:latin typeface="Canva Sans Bold"/>
                <a:ea typeface="Canva Sans Bold"/>
                <a:cs typeface="Canva Sans Bold"/>
                <a:sym typeface="Canva Sans Bold"/>
              </a:rPr>
              <a:t>Summary Statistics</a:t>
            </a:r>
          </a:p>
        </p:txBody>
      </p:sp>
      <p:sp>
        <p:nvSpPr>
          <p:cNvPr id="3" name="TextBox 3"/>
          <p:cNvSpPr txBox="1"/>
          <p:nvPr/>
        </p:nvSpPr>
        <p:spPr>
          <a:xfrm>
            <a:off x="1507768" y="1589896"/>
            <a:ext cx="5949252" cy="4136139"/>
          </a:xfrm>
          <a:prstGeom prst="rect">
            <a:avLst/>
          </a:prstGeom>
        </p:spPr>
        <p:txBody>
          <a:bodyPr lIns="0" tIns="0" rIns="0" bIns="0" rtlCol="0" anchor="t">
            <a:spAutoFit/>
          </a:bodyPr>
          <a:lstStyle/>
          <a:p>
            <a:pPr algn="ctr">
              <a:lnSpc>
                <a:spcPts val="4200"/>
              </a:lnSpc>
            </a:pPr>
            <a:r>
              <a:rPr lang="en-US" sz="3000" b="1" dirty="0">
                <a:solidFill>
                  <a:srgbClr val="000000"/>
                </a:solidFill>
                <a:latin typeface="Canva Sans Bold"/>
                <a:ea typeface="Canva Sans Bold"/>
                <a:cs typeface="Canva Sans Bold"/>
                <a:sym typeface="Canva Sans Bold"/>
              </a:rPr>
              <a:t>Price:</a:t>
            </a:r>
          </a:p>
          <a:p>
            <a:pPr algn="ctr">
              <a:lnSpc>
                <a:spcPts val="4200"/>
              </a:lnSpc>
            </a:pPr>
            <a:r>
              <a:rPr lang="en-US" sz="3000" dirty="0">
                <a:solidFill>
                  <a:srgbClr val="000000"/>
                </a:solidFill>
                <a:latin typeface="Canva Sans"/>
                <a:ea typeface="Canva Sans"/>
                <a:cs typeface="Canva Sans"/>
                <a:sym typeface="Canva Sans"/>
              </a:rPr>
              <a:t>Min.   : 5323 (2nd March 2011)</a:t>
            </a:r>
          </a:p>
          <a:p>
            <a:pPr algn="ctr">
              <a:lnSpc>
                <a:spcPts val="4200"/>
              </a:lnSpc>
            </a:pPr>
            <a:r>
              <a:rPr lang="en-US" sz="3000" dirty="0">
                <a:solidFill>
                  <a:srgbClr val="000000"/>
                </a:solidFill>
                <a:latin typeface="Canva Sans"/>
                <a:ea typeface="Canva Sans"/>
                <a:cs typeface="Canva Sans"/>
                <a:sym typeface="Canva Sans"/>
              </a:rPr>
              <a:t>Max.   :13820 (8th May 2022)</a:t>
            </a:r>
          </a:p>
          <a:p>
            <a:pPr algn="ctr">
              <a:lnSpc>
                <a:spcPts val="4200"/>
              </a:lnSpc>
            </a:pPr>
            <a:r>
              <a:rPr lang="en-US" sz="3000" dirty="0">
                <a:solidFill>
                  <a:srgbClr val="000000"/>
                </a:solidFill>
                <a:latin typeface="Canva Sans"/>
                <a:ea typeface="Canva Sans"/>
                <a:cs typeface="Canva Sans"/>
                <a:sym typeface="Canva Sans"/>
              </a:rPr>
              <a:t>Median : 7915</a:t>
            </a:r>
          </a:p>
          <a:p>
            <a:pPr algn="ctr">
              <a:lnSpc>
                <a:spcPts val="4200"/>
              </a:lnSpc>
            </a:pPr>
            <a:r>
              <a:rPr lang="en-US" sz="3000" dirty="0">
                <a:solidFill>
                  <a:srgbClr val="000000"/>
                </a:solidFill>
                <a:latin typeface="Canva Sans"/>
                <a:ea typeface="Canva Sans"/>
                <a:cs typeface="Canva Sans"/>
                <a:sym typeface="Canva Sans"/>
              </a:rPr>
              <a:t>Mean   : 8489</a:t>
            </a:r>
          </a:p>
          <a:p>
            <a:pPr algn="ctr">
              <a:lnSpc>
                <a:spcPts val="3947"/>
              </a:lnSpc>
            </a:pPr>
            <a:endParaRPr lang="en-US" sz="3000" dirty="0">
              <a:solidFill>
                <a:srgbClr val="000000"/>
              </a:solidFill>
              <a:latin typeface="Canva Sans"/>
              <a:ea typeface="Canva Sans"/>
              <a:cs typeface="Canva Sans"/>
              <a:sym typeface="Canva Sans"/>
            </a:endParaRPr>
          </a:p>
          <a:p>
            <a:pPr algn="ctr">
              <a:lnSpc>
                <a:spcPts val="3947"/>
              </a:lnSpc>
            </a:pPr>
            <a:endParaRPr lang="en-US" sz="3000" dirty="0">
              <a:solidFill>
                <a:srgbClr val="000000"/>
              </a:solidFill>
              <a:latin typeface="Canva Sans"/>
              <a:ea typeface="Canva Sans"/>
              <a:cs typeface="Canva Sans"/>
              <a:sym typeface="Canva Sans"/>
            </a:endParaRPr>
          </a:p>
          <a:p>
            <a:pPr algn="ctr">
              <a:lnSpc>
                <a:spcPts val="3947"/>
              </a:lnSpc>
            </a:pPr>
            <a:endParaRPr lang="en-US" sz="3000" dirty="0">
              <a:solidFill>
                <a:srgbClr val="000000"/>
              </a:solidFill>
              <a:latin typeface="Canva Sans"/>
              <a:ea typeface="Canva Sans"/>
              <a:cs typeface="Canva Sans"/>
              <a:sym typeface="Canva Sans"/>
            </a:endParaRPr>
          </a:p>
        </p:txBody>
      </p:sp>
      <p:sp>
        <p:nvSpPr>
          <p:cNvPr id="4" name="TextBox 4"/>
          <p:cNvSpPr txBox="1"/>
          <p:nvPr/>
        </p:nvSpPr>
        <p:spPr>
          <a:xfrm>
            <a:off x="11094781" y="1589896"/>
            <a:ext cx="5949252" cy="4136139"/>
          </a:xfrm>
          <a:prstGeom prst="rect">
            <a:avLst/>
          </a:prstGeom>
        </p:spPr>
        <p:txBody>
          <a:bodyPr lIns="0" tIns="0" rIns="0" bIns="0" rtlCol="0" anchor="t">
            <a:spAutoFit/>
          </a:bodyPr>
          <a:lstStyle/>
          <a:p>
            <a:pPr algn="ctr">
              <a:lnSpc>
                <a:spcPts val="4200"/>
              </a:lnSpc>
            </a:pPr>
            <a:r>
              <a:rPr lang="en-US" sz="3000" b="1" dirty="0">
                <a:solidFill>
                  <a:srgbClr val="000000"/>
                </a:solidFill>
                <a:latin typeface="Canva Sans Bold"/>
                <a:ea typeface="Canva Sans Bold"/>
                <a:cs typeface="Canva Sans Bold"/>
                <a:sym typeface="Canva Sans Bold"/>
              </a:rPr>
              <a:t>High:</a:t>
            </a:r>
          </a:p>
          <a:p>
            <a:pPr algn="ctr">
              <a:lnSpc>
                <a:spcPts val="4200"/>
              </a:lnSpc>
            </a:pPr>
            <a:r>
              <a:rPr lang="en-US" sz="3000" dirty="0">
                <a:solidFill>
                  <a:srgbClr val="000000"/>
                </a:solidFill>
                <a:latin typeface="Canva Sans"/>
                <a:ea typeface="Canva Sans"/>
                <a:cs typeface="Canva Sans"/>
                <a:sym typeface="Canva Sans"/>
              </a:rPr>
              <a:t>Min.   : 5472 (3rd October 2016) Max.   :13949 (9th May 2022)</a:t>
            </a:r>
          </a:p>
          <a:p>
            <a:pPr algn="ctr">
              <a:lnSpc>
                <a:spcPts val="4200"/>
              </a:lnSpc>
            </a:pPr>
            <a:r>
              <a:rPr lang="en-US" sz="3000" dirty="0">
                <a:solidFill>
                  <a:srgbClr val="000000"/>
                </a:solidFill>
                <a:latin typeface="Canva Sans"/>
                <a:ea typeface="Canva Sans"/>
                <a:cs typeface="Canva Sans"/>
                <a:sym typeface="Canva Sans"/>
              </a:rPr>
              <a:t>Median : 7966</a:t>
            </a:r>
          </a:p>
          <a:p>
            <a:pPr algn="ctr">
              <a:lnSpc>
                <a:spcPts val="4200"/>
              </a:lnSpc>
            </a:pPr>
            <a:r>
              <a:rPr lang="en-US" sz="3000" dirty="0">
                <a:solidFill>
                  <a:srgbClr val="000000"/>
                </a:solidFill>
                <a:latin typeface="Canva Sans"/>
                <a:ea typeface="Canva Sans"/>
                <a:cs typeface="Canva Sans"/>
                <a:sym typeface="Canva Sans"/>
              </a:rPr>
              <a:t>Mean   : 8532</a:t>
            </a:r>
          </a:p>
          <a:p>
            <a:pPr algn="ctr">
              <a:lnSpc>
                <a:spcPts val="3947"/>
              </a:lnSpc>
            </a:pPr>
            <a:endParaRPr lang="en-US" sz="3000" dirty="0">
              <a:solidFill>
                <a:srgbClr val="000000"/>
              </a:solidFill>
              <a:latin typeface="Canva Sans"/>
              <a:ea typeface="Canva Sans"/>
              <a:cs typeface="Canva Sans"/>
              <a:sym typeface="Canva Sans"/>
            </a:endParaRPr>
          </a:p>
          <a:p>
            <a:pPr algn="ctr">
              <a:lnSpc>
                <a:spcPts val="3947"/>
              </a:lnSpc>
            </a:pPr>
            <a:endParaRPr lang="en-US" sz="3000" dirty="0">
              <a:solidFill>
                <a:srgbClr val="000000"/>
              </a:solidFill>
              <a:latin typeface="Canva Sans"/>
              <a:ea typeface="Canva Sans"/>
              <a:cs typeface="Canva Sans"/>
              <a:sym typeface="Canva Sans"/>
            </a:endParaRPr>
          </a:p>
          <a:p>
            <a:pPr algn="ctr">
              <a:lnSpc>
                <a:spcPts val="3947"/>
              </a:lnSpc>
            </a:pPr>
            <a:endParaRPr lang="en-US" sz="3000" dirty="0">
              <a:solidFill>
                <a:srgbClr val="000000"/>
              </a:solidFill>
              <a:latin typeface="Canva Sans"/>
              <a:ea typeface="Canva Sans"/>
              <a:cs typeface="Canva Sans"/>
              <a:sym typeface="Canva Sans"/>
            </a:endParaRPr>
          </a:p>
        </p:txBody>
      </p:sp>
      <p:sp>
        <p:nvSpPr>
          <p:cNvPr id="5" name="TextBox 5"/>
          <p:cNvSpPr txBox="1"/>
          <p:nvPr/>
        </p:nvSpPr>
        <p:spPr>
          <a:xfrm>
            <a:off x="1028700" y="6118731"/>
            <a:ext cx="7938477" cy="3069339"/>
          </a:xfrm>
          <a:prstGeom prst="rect">
            <a:avLst/>
          </a:prstGeom>
        </p:spPr>
        <p:txBody>
          <a:bodyPr lIns="0" tIns="0" rIns="0" bIns="0" rtlCol="0" anchor="t">
            <a:spAutoFit/>
          </a:bodyPr>
          <a:lstStyle/>
          <a:p>
            <a:pPr algn="ctr">
              <a:lnSpc>
                <a:spcPts val="4200"/>
              </a:lnSpc>
            </a:pPr>
            <a:r>
              <a:rPr lang="en-US" sz="3000" b="1" dirty="0">
                <a:solidFill>
                  <a:srgbClr val="000000"/>
                </a:solidFill>
                <a:latin typeface="Canva Sans Bold"/>
                <a:ea typeface="Canva Sans Bold"/>
                <a:cs typeface="Canva Sans Bold"/>
                <a:sym typeface="Canva Sans Bold"/>
              </a:rPr>
              <a:t>Change (%):</a:t>
            </a:r>
          </a:p>
          <a:p>
            <a:pPr algn="ctr">
              <a:lnSpc>
                <a:spcPts val="4200"/>
              </a:lnSpc>
            </a:pPr>
            <a:r>
              <a:rPr lang="en-US" sz="3000" dirty="0">
                <a:solidFill>
                  <a:srgbClr val="000000"/>
                </a:solidFill>
                <a:latin typeface="Canva Sans"/>
                <a:ea typeface="Canva Sans"/>
                <a:cs typeface="Canva Sans"/>
                <a:sym typeface="Canva Sans"/>
              </a:rPr>
              <a:t>Min.   : -0.0832000 (8th March 2020) </a:t>
            </a:r>
          </a:p>
          <a:p>
            <a:pPr algn="ctr">
              <a:lnSpc>
                <a:spcPts val="4200"/>
              </a:lnSpc>
            </a:pPr>
            <a:r>
              <a:rPr lang="en-US" sz="3000" dirty="0">
                <a:solidFill>
                  <a:srgbClr val="000000"/>
                </a:solidFill>
                <a:latin typeface="Canva Sans"/>
                <a:ea typeface="Canva Sans"/>
                <a:cs typeface="Canva Sans"/>
                <a:sym typeface="Canva Sans"/>
              </a:rPr>
              <a:t>Max.   :0.0892000  (18th December 2014)</a:t>
            </a:r>
          </a:p>
          <a:p>
            <a:pPr algn="ctr">
              <a:lnSpc>
                <a:spcPts val="3947"/>
              </a:lnSpc>
            </a:pPr>
            <a:endParaRPr lang="en-US" sz="3000" dirty="0">
              <a:solidFill>
                <a:srgbClr val="000000"/>
              </a:solidFill>
              <a:latin typeface="Canva Sans"/>
              <a:ea typeface="Canva Sans"/>
              <a:cs typeface="Canva Sans"/>
              <a:sym typeface="Canva Sans"/>
            </a:endParaRPr>
          </a:p>
          <a:p>
            <a:pPr algn="ctr">
              <a:lnSpc>
                <a:spcPts val="3947"/>
              </a:lnSpc>
            </a:pPr>
            <a:endParaRPr lang="en-US" sz="3000" dirty="0">
              <a:solidFill>
                <a:srgbClr val="000000"/>
              </a:solidFill>
              <a:latin typeface="Canva Sans"/>
              <a:ea typeface="Canva Sans"/>
              <a:cs typeface="Canva Sans"/>
              <a:sym typeface="Canva Sans"/>
            </a:endParaRPr>
          </a:p>
          <a:p>
            <a:pPr algn="ctr">
              <a:lnSpc>
                <a:spcPts val="3947"/>
              </a:lnSpc>
            </a:pPr>
            <a:endParaRPr lang="en-US" sz="3000" dirty="0">
              <a:solidFill>
                <a:srgbClr val="000000"/>
              </a:solidFill>
              <a:latin typeface="Canva Sans"/>
              <a:ea typeface="Canva Sans"/>
              <a:cs typeface="Canva Sans"/>
              <a:sym typeface="Canva Sans"/>
            </a:endParaRPr>
          </a:p>
        </p:txBody>
      </p:sp>
      <p:sp>
        <p:nvSpPr>
          <p:cNvPr id="6" name="TextBox 6"/>
          <p:cNvSpPr txBox="1"/>
          <p:nvPr/>
        </p:nvSpPr>
        <p:spPr>
          <a:xfrm>
            <a:off x="10569306" y="5668885"/>
            <a:ext cx="7000202" cy="3181350"/>
          </a:xfrm>
          <a:prstGeom prst="rect">
            <a:avLst/>
          </a:prstGeom>
        </p:spPr>
        <p:txBody>
          <a:bodyPr lIns="0" tIns="0" rIns="0" bIns="0" rtlCol="0" anchor="t">
            <a:spAutoFit/>
          </a:bodyPr>
          <a:lstStyle/>
          <a:p>
            <a:pPr algn="ctr">
              <a:lnSpc>
                <a:spcPts val="4200"/>
              </a:lnSpc>
            </a:pPr>
            <a:r>
              <a:rPr lang="en-US" sz="3000" b="1" dirty="0">
                <a:solidFill>
                  <a:srgbClr val="000000"/>
                </a:solidFill>
                <a:latin typeface="Canva Sans Bold"/>
                <a:ea typeface="Canva Sans Bold"/>
                <a:cs typeface="Canva Sans Bold"/>
                <a:sym typeface="Canva Sans Bold"/>
              </a:rPr>
              <a:t>        Value:      </a:t>
            </a:r>
          </a:p>
          <a:p>
            <a:pPr algn="ctr">
              <a:lnSpc>
                <a:spcPts val="4200"/>
              </a:lnSpc>
            </a:pPr>
            <a:r>
              <a:rPr lang="en-US" sz="3000" dirty="0">
                <a:solidFill>
                  <a:srgbClr val="000000"/>
                </a:solidFill>
                <a:latin typeface="Canva Sans"/>
                <a:ea typeface="Canva Sans"/>
                <a:cs typeface="Canva Sans"/>
                <a:sym typeface="Canva Sans"/>
              </a:rPr>
              <a:t> Min.   : 12.22  (22nd April 2020)</a:t>
            </a:r>
          </a:p>
          <a:p>
            <a:pPr algn="ctr">
              <a:lnSpc>
                <a:spcPts val="4200"/>
              </a:lnSpc>
            </a:pPr>
            <a:r>
              <a:rPr lang="en-US" sz="3000" dirty="0">
                <a:solidFill>
                  <a:srgbClr val="000000"/>
                </a:solidFill>
                <a:latin typeface="Canva Sans"/>
                <a:ea typeface="Canva Sans"/>
                <a:cs typeface="Canva Sans"/>
                <a:sym typeface="Canva Sans"/>
              </a:rPr>
              <a:t>Max. :140.73  (3rd July 2008)</a:t>
            </a:r>
          </a:p>
          <a:p>
            <a:pPr algn="ctr">
              <a:lnSpc>
                <a:spcPts val="4200"/>
              </a:lnSpc>
            </a:pPr>
            <a:r>
              <a:rPr lang="en-US" sz="3000" dirty="0">
                <a:solidFill>
                  <a:srgbClr val="000000"/>
                </a:solidFill>
                <a:latin typeface="Canva Sans"/>
                <a:ea typeface="Canva Sans"/>
                <a:cs typeface="Canva Sans"/>
                <a:sym typeface="Canva Sans"/>
              </a:rPr>
              <a:t> Median : 67.92  </a:t>
            </a:r>
          </a:p>
          <a:p>
            <a:pPr algn="ctr">
              <a:lnSpc>
                <a:spcPts val="4200"/>
              </a:lnSpc>
            </a:pPr>
            <a:r>
              <a:rPr lang="en-US" sz="3000" dirty="0">
                <a:solidFill>
                  <a:srgbClr val="000000"/>
                </a:solidFill>
                <a:latin typeface="Canva Sans"/>
                <a:ea typeface="Canva Sans"/>
                <a:cs typeface="Canva Sans"/>
                <a:sym typeface="Canva Sans"/>
              </a:rPr>
              <a:t> Mean   : 70.30  </a:t>
            </a:r>
            <a:r>
              <a:rPr lang="en-US" sz="3000" b="1" dirty="0">
                <a:solidFill>
                  <a:srgbClr val="000000"/>
                </a:solidFill>
                <a:latin typeface="Canva Sans Bold"/>
                <a:ea typeface="Canva Sans Bold"/>
                <a:cs typeface="Canva Sans Bold"/>
                <a:sym typeface="Canva Sans Bold"/>
              </a:rPr>
              <a:t> </a:t>
            </a:r>
          </a:p>
          <a:p>
            <a:pPr algn="ctr">
              <a:lnSpc>
                <a:spcPts val="4200"/>
              </a:lnSpc>
            </a:pPr>
            <a:endParaRPr lang="en-US" sz="3000" b="1" dirty="0">
              <a:solidFill>
                <a:srgbClr val="000000"/>
              </a:solidFill>
              <a:latin typeface="Canva Sans Bold"/>
              <a:ea typeface="Canva Sans Bold"/>
              <a:cs typeface="Canva Sans Bold"/>
              <a:sym typeface="Canva Sans Bold"/>
            </a:endParaRPr>
          </a:p>
        </p:txBody>
      </p:sp>
      <p:sp>
        <p:nvSpPr>
          <p:cNvPr id="7" name="Freeform 7"/>
          <p:cNvSpPr/>
          <p:nvPr/>
        </p:nvSpPr>
        <p:spPr>
          <a:xfrm>
            <a:off x="17527168" y="9559456"/>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Freeform 2"/>
          <p:cNvSpPr/>
          <p:nvPr/>
        </p:nvSpPr>
        <p:spPr>
          <a:xfrm>
            <a:off x="2452611" y="1425649"/>
            <a:ext cx="12734286" cy="7832651"/>
          </a:xfrm>
          <a:custGeom>
            <a:avLst/>
            <a:gdLst/>
            <a:ahLst/>
            <a:cxnLst/>
            <a:rect l="l" t="t" r="r" b="b"/>
            <a:pathLst>
              <a:path w="12734286" h="7832651">
                <a:moveTo>
                  <a:pt x="0" y="0"/>
                </a:moveTo>
                <a:lnTo>
                  <a:pt x="12734286" y="0"/>
                </a:lnTo>
                <a:lnTo>
                  <a:pt x="12734286" y="7832651"/>
                </a:lnTo>
                <a:lnTo>
                  <a:pt x="0" y="7832651"/>
                </a:lnTo>
                <a:lnTo>
                  <a:pt x="0" y="0"/>
                </a:lnTo>
                <a:close/>
              </a:path>
            </a:pathLst>
          </a:custGeom>
          <a:blipFill>
            <a:blip r:embed="rId3"/>
            <a:stretch>
              <a:fillRect t="-122" b="-122"/>
            </a:stretch>
          </a:blipFill>
        </p:spPr>
        <p:txBody>
          <a:bodyPr/>
          <a:lstStyle/>
          <a:p>
            <a:endParaRPr lang="en-IN"/>
          </a:p>
        </p:txBody>
      </p:sp>
      <p:sp>
        <p:nvSpPr>
          <p:cNvPr id="3" name="TextBox 3"/>
          <p:cNvSpPr txBox="1"/>
          <p:nvPr/>
        </p:nvSpPr>
        <p:spPr>
          <a:xfrm>
            <a:off x="5810171" y="316687"/>
            <a:ext cx="6667658" cy="514350"/>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Canva Sans Bold"/>
                <a:ea typeface="Canva Sans Bold"/>
                <a:cs typeface="Canva Sans Bold"/>
                <a:sym typeface="Canva Sans Bold"/>
              </a:rPr>
              <a:t>Plot: Closing Price w.r.t date</a:t>
            </a:r>
          </a:p>
        </p:txBody>
      </p:sp>
      <p:sp>
        <p:nvSpPr>
          <p:cNvPr id="4" name="Freeform 4"/>
          <p:cNvSpPr/>
          <p:nvPr/>
        </p:nvSpPr>
        <p:spPr>
          <a:xfrm>
            <a:off x="17536693" y="9559456"/>
            <a:ext cx="535737" cy="727544"/>
          </a:xfrm>
          <a:custGeom>
            <a:avLst/>
            <a:gdLst/>
            <a:ahLst/>
            <a:cxnLst/>
            <a:rect l="l" t="t" r="r" b="b"/>
            <a:pathLst>
              <a:path w="535737" h="727544">
                <a:moveTo>
                  <a:pt x="0" y="0"/>
                </a:moveTo>
                <a:lnTo>
                  <a:pt x="535737" y="0"/>
                </a:lnTo>
                <a:lnTo>
                  <a:pt x="535737" y="727544"/>
                </a:lnTo>
                <a:lnTo>
                  <a:pt x="0" y="7275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TotalTime>
  <Words>2199</Words>
  <Application>Microsoft Office PowerPoint</Application>
  <PresentationFormat>Custom</PresentationFormat>
  <Paragraphs>228</Paragraphs>
  <Slides>26</Slides>
  <Notes>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Canva Sans</vt:lpstr>
      <vt:lpstr>Playfair Display</vt:lpstr>
      <vt:lpstr>Yu Gothic Light</vt:lpstr>
      <vt:lpstr>Canva Sans Bold</vt:lpstr>
      <vt:lpstr>Arial</vt:lpstr>
      <vt:lpstr>Public Sans</vt:lpstr>
      <vt:lpstr>Public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Saudi Oil Stock</dc:title>
  <dc:creator>Creig</dc:creator>
  <cp:lastModifiedBy>john picardo</cp:lastModifiedBy>
  <cp:revision>9</cp:revision>
  <dcterms:created xsi:type="dcterms:W3CDTF">2006-08-16T00:00:00Z</dcterms:created>
  <dcterms:modified xsi:type="dcterms:W3CDTF">2024-11-07T04:51:02Z</dcterms:modified>
  <dc:identifier>DAGUd4LxOWI</dc:identifier>
</cp:coreProperties>
</file>